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361" r:id="rId2"/>
    <p:sldId id="364" r:id="rId3"/>
    <p:sldId id="365" r:id="rId4"/>
    <p:sldId id="366" r:id="rId5"/>
    <p:sldId id="286" r:id="rId6"/>
    <p:sldId id="281" r:id="rId7"/>
    <p:sldId id="280" r:id="rId8"/>
    <p:sldId id="296" r:id="rId9"/>
    <p:sldId id="299" r:id="rId10"/>
    <p:sldId id="279" r:id="rId11"/>
    <p:sldId id="278" r:id="rId12"/>
    <p:sldId id="302" r:id="rId13"/>
    <p:sldId id="300" r:id="rId14"/>
    <p:sldId id="301" r:id="rId15"/>
    <p:sldId id="313" r:id="rId16"/>
    <p:sldId id="287" r:id="rId17"/>
    <p:sldId id="314" r:id="rId18"/>
    <p:sldId id="310" r:id="rId19"/>
    <p:sldId id="311" r:id="rId20"/>
    <p:sldId id="317" r:id="rId21"/>
    <p:sldId id="309" r:id="rId22"/>
    <p:sldId id="318" r:id="rId23"/>
    <p:sldId id="316" r:id="rId24"/>
    <p:sldId id="315" r:id="rId25"/>
    <p:sldId id="319" r:id="rId26"/>
    <p:sldId id="320" r:id="rId27"/>
    <p:sldId id="322" r:id="rId28"/>
    <p:sldId id="321" r:id="rId29"/>
    <p:sldId id="328" r:id="rId30"/>
    <p:sldId id="330" r:id="rId31"/>
    <p:sldId id="298" r:id="rId32"/>
    <p:sldId id="327" r:id="rId33"/>
    <p:sldId id="297" r:id="rId34"/>
    <p:sldId id="332" r:id="rId35"/>
    <p:sldId id="334" r:id="rId36"/>
    <p:sldId id="335" r:id="rId37"/>
    <p:sldId id="339" r:id="rId38"/>
    <p:sldId id="340" r:id="rId39"/>
    <p:sldId id="341" r:id="rId40"/>
    <p:sldId id="342" r:id="rId41"/>
    <p:sldId id="343" r:id="rId42"/>
    <p:sldId id="344" r:id="rId43"/>
    <p:sldId id="347" r:id="rId44"/>
    <p:sldId id="353" r:id="rId45"/>
    <p:sldId id="354" r:id="rId46"/>
    <p:sldId id="355" r:id="rId47"/>
    <p:sldId id="356" r:id="rId48"/>
    <p:sldId id="277" r:id="rId49"/>
    <p:sldId id="282" r:id="rId50"/>
    <p:sldId id="276" r:id="rId51"/>
    <p:sldId id="283" r:id="rId52"/>
    <p:sldId id="284" r:id="rId53"/>
    <p:sldId id="268" r:id="rId54"/>
    <p:sldId id="272" r:id="rId55"/>
    <p:sldId id="273" r:id="rId56"/>
    <p:sldId id="269" r:id="rId57"/>
    <p:sldId id="275" r:id="rId58"/>
    <p:sldId id="285" r:id="rId59"/>
    <p:sldId id="307" r:id="rId60"/>
    <p:sldId id="308" r:id="rId61"/>
    <p:sldId id="312" r:id="rId62"/>
    <p:sldId id="326" r:id="rId63"/>
    <p:sldId id="325" r:id="rId64"/>
    <p:sldId id="324" r:id="rId65"/>
    <p:sldId id="323" r:id="rId66"/>
    <p:sldId id="329" r:id="rId67"/>
    <p:sldId id="333" r:id="rId68"/>
    <p:sldId id="336" r:id="rId69"/>
    <p:sldId id="337" r:id="rId70"/>
    <p:sldId id="338" r:id="rId71"/>
    <p:sldId id="346" r:id="rId72"/>
    <p:sldId id="350" r:id="rId73"/>
    <p:sldId id="351" r:id="rId74"/>
    <p:sldId id="352" r:id="rId75"/>
    <p:sldId id="369" r:id="rId76"/>
    <p:sldId id="370" r:id="rId77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111" userDrawn="1">
          <p15:clr>
            <a:srgbClr val="A4A3A4"/>
          </p15:clr>
        </p15:guide>
        <p15:guide id="3" pos="5465" userDrawn="1">
          <p15:clr>
            <a:srgbClr val="A4A3A4"/>
          </p15:clr>
        </p15:guide>
        <p15:guide id="4" orient="horz" pos="618" userDrawn="1">
          <p15:clr>
            <a:srgbClr val="A4A3A4"/>
          </p15:clr>
        </p15:guide>
        <p15:guide id="5" orient="horz" pos="32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87971" autoAdjust="0"/>
  </p:normalViewPr>
  <p:slideViewPr>
    <p:cSldViewPr>
      <p:cViewPr varScale="1">
        <p:scale>
          <a:sx n="73" d="100"/>
          <a:sy n="73" d="100"/>
        </p:scale>
        <p:origin x="1308" y="66"/>
      </p:cViewPr>
      <p:guideLst>
        <p:guide pos="1111"/>
        <p:guide pos="5465"/>
        <p:guide orient="horz" pos="618"/>
        <p:guide orient="horz" pos="32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4B5E9D-B4BF-445A-B21D-3768184C5CF3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2F173-AB32-45EF-80EC-F340D3AD1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440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2F173-AB32-45EF-80EC-F340D3AD155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200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2F173-AB32-45EF-80EC-F340D3AD155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675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2F173-AB32-45EF-80EC-F340D3AD155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139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2F173-AB32-45EF-80EC-F340D3AD155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925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2F173-AB32-45EF-80EC-F340D3AD1556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226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2F173-AB32-45EF-80EC-F340D3AD1556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514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2F173-AB32-45EF-80EC-F340D3AD1556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786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2F173-AB32-45EF-80EC-F340D3AD1556}" type="slidenum">
              <a:rPr lang="ru-RU" smtClean="0">
                <a:solidFill>
                  <a:prstClr val="black"/>
                </a:solidFill>
              </a:rPr>
              <a:pPr/>
              <a:t>76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127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6894512" cy="566738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6894512" cy="1302022"/>
          </a:xfrm>
        </p:spPr>
        <p:txBody>
          <a:bodyPr>
            <a:normAutofit/>
          </a:bodyPr>
          <a:lstStyle>
            <a:lvl1pPr marL="0" indent="0" algn="ctr"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409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51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6894512" cy="566738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689451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6894512" cy="1302022"/>
          </a:xfrm>
        </p:spPr>
        <p:txBody>
          <a:bodyPr>
            <a:normAutofit/>
          </a:bodyPr>
          <a:lstStyle>
            <a:lvl1pPr marL="0" indent="0" algn="ctr"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3" r:id="rId10"/>
    <p:sldLayoutId id="2147483658" r:id="rId11"/>
    <p:sldLayoutId id="2147483659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68144" y="2204864"/>
            <a:ext cx="28075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ПОВТОРНОГО </a:t>
            </a:r>
          </a:p>
          <a:p>
            <a:pPr>
              <a:lnSpc>
                <a:spcPct val="150000"/>
              </a:lnSpc>
            </a:pPr>
            <a:r>
              <a:rPr lang="ru-RU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ПРИМЕНЕНИЯ</a:t>
            </a:r>
          </a:p>
          <a:p>
            <a:pPr>
              <a:lnSpc>
                <a:spcPct val="150000"/>
              </a:lnSpc>
            </a:pPr>
            <a:r>
              <a:rPr lang="ru-RU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ЭФФЕКТИВНЫЙ </a:t>
            </a:r>
          </a:p>
          <a:p>
            <a:pPr>
              <a:lnSpc>
                <a:spcPct val="150000"/>
              </a:lnSpc>
            </a:pPr>
            <a:r>
              <a:rPr lang="ru-RU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ИНСТРУМЕНТ </a:t>
            </a:r>
          </a:p>
          <a:p>
            <a:pPr>
              <a:lnSpc>
                <a:spcPct val="150000"/>
              </a:lnSpc>
            </a:pPr>
            <a:r>
              <a:rPr lang="ru-RU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СТРОИТЕЛЬСТВЕ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81960" y="6190574"/>
            <a:ext cx="3779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1F497D">
                    <a:lumMod val="75000"/>
                  </a:srgbClr>
                </a:solidFill>
              </a:rPr>
              <a:t>ООО «Строительная  Экспертиза»</a:t>
            </a:r>
          </a:p>
          <a:p>
            <a:pPr algn="ctr"/>
            <a:r>
              <a:rPr lang="ru-RU" i="1" dirty="0" smtClean="0">
                <a:solidFill>
                  <a:srgbClr val="1F497D">
                    <a:lumMod val="75000"/>
                  </a:srgbClr>
                </a:solidFill>
              </a:rPr>
              <a:t>г.</a:t>
            </a:r>
            <a:r>
              <a:rPr lang="en-US" i="1" dirty="0" smtClean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ru-RU" i="1" dirty="0" smtClean="0">
                <a:solidFill>
                  <a:srgbClr val="1F497D">
                    <a:lumMod val="75000"/>
                  </a:srgbClr>
                </a:solidFill>
              </a:rPr>
              <a:t>Москв</a:t>
            </a:r>
            <a:r>
              <a:rPr lang="ru-RU" i="1" dirty="0">
                <a:solidFill>
                  <a:srgbClr val="1F497D">
                    <a:lumMod val="75000"/>
                  </a:srgbClr>
                </a:solidFill>
              </a:rPr>
              <a:t>а</a:t>
            </a:r>
            <a:endParaRPr lang="ru-RU" i="1" dirty="0" smtClean="0">
              <a:solidFill>
                <a:srgbClr val="1F497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55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2791" y="404664"/>
            <a:ext cx="6894512" cy="566738"/>
          </a:xfrm>
        </p:spPr>
        <p:txBody>
          <a:bodyPr>
            <a:normAutofit/>
          </a:bodyPr>
          <a:lstStyle/>
          <a:p>
            <a:r>
              <a:rPr lang="ru-RU" dirty="0"/>
              <a:t>Пятиэтажный многоквартирный жилой дом 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92" r="1392"/>
          <a:stretch>
            <a:fillRect/>
          </a:stretch>
        </p:blipFill>
        <p:spPr>
          <a:xfrm>
            <a:off x="1762791" y="981075"/>
            <a:ext cx="6894512" cy="410368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63713" y="5084763"/>
            <a:ext cx="6893590" cy="158417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Площадь </a:t>
            </a:r>
            <a:r>
              <a:rPr lang="ru-RU" sz="1200" dirty="0"/>
              <a:t>застройки </a:t>
            </a:r>
            <a:r>
              <a:rPr lang="ru-RU" sz="1200" dirty="0" smtClean="0"/>
              <a:t>– 1 064,57 м2</a:t>
            </a:r>
          </a:p>
          <a:p>
            <a:pPr>
              <a:spcBef>
                <a:spcPts val="0"/>
              </a:spcBef>
            </a:pPr>
            <a:r>
              <a:rPr lang="ru-RU" sz="1200" dirty="0"/>
              <a:t>Общая площадь </a:t>
            </a:r>
            <a:r>
              <a:rPr lang="ru-RU" sz="1200" dirty="0" smtClean="0"/>
              <a:t>здания – 4 607,37 м2</a:t>
            </a:r>
            <a:endParaRPr lang="ru-RU" sz="1200" dirty="0"/>
          </a:p>
          <a:p>
            <a:pPr>
              <a:spcBef>
                <a:spcPts val="0"/>
              </a:spcBef>
            </a:pPr>
            <a:r>
              <a:rPr lang="ru-RU" sz="1200" dirty="0"/>
              <a:t>Этажность здания – 5</a:t>
            </a:r>
          </a:p>
          <a:p>
            <a:pPr>
              <a:spcBef>
                <a:spcPts val="0"/>
              </a:spcBef>
            </a:pPr>
            <a:r>
              <a:rPr lang="ru-RU" sz="1200" dirty="0"/>
              <a:t>Количество квартир </a:t>
            </a:r>
            <a:r>
              <a:rPr lang="ru-RU" sz="1200" dirty="0" smtClean="0"/>
              <a:t>54</a:t>
            </a:r>
            <a:endParaRPr lang="ru-RU" sz="1200" dirty="0"/>
          </a:p>
          <a:p>
            <a:pPr>
              <a:spcBef>
                <a:spcPts val="0"/>
              </a:spcBef>
            </a:pPr>
            <a:r>
              <a:rPr lang="ru-RU" sz="1200" dirty="0" smtClean="0"/>
              <a:t>Сейсмичность не более 8 баллов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II </a:t>
            </a:r>
            <a:r>
              <a:rPr lang="ru-RU" sz="1200" dirty="0"/>
              <a:t>А Климатический </a:t>
            </a:r>
            <a:r>
              <a:rPr lang="ru-RU" sz="1200" dirty="0" smtClean="0"/>
              <a:t>подрайон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2443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713" y="332656"/>
            <a:ext cx="6924908" cy="648419"/>
          </a:xfrm>
        </p:spPr>
        <p:txBody>
          <a:bodyPr>
            <a:normAutofit fontScale="90000"/>
          </a:bodyPr>
          <a:lstStyle/>
          <a:p>
            <a:r>
              <a:rPr lang="ru-RU" dirty="0"/>
              <a:t>Квартал многоэтажных жилых </a:t>
            </a:r>
            <a:r>
              <a:rPr lang="ru-RU" dirty="0" smtClean="0"/>
              <a:t>домов</a:t>
            </a:r>
            <a:r>
              <a:rPr lang="en-US" dirty="0" smtClean="0"/>
              <a:t> c</a:t>
            </a:r>
            <a:r>
              <a:rPr lang="ru-RU" dirty="0" smtClean="0"/>
              <a:t> </a:t>
            </a:r>
            <a:r>
              <a:rPr lang="ru-RU" dirty="0"/>
              <a:t>размещением в нижних этажах объектов торгового, бытового </a:t>
            </a:r>
            <a:r>
              <a:rPr lang="ru-RU" dirty="0" smtClean="0"/>
              <a:t>и</a:t>
            </a:r>
            <a:r>
              <a:rPr lang="en-US" dirty="0" smtClean="0"/>
              <a:t> </a:t>
            </a:r>
            <a:r>
              <a:rPr lang="ru-RU" dirty="0" smtClean="0"/>
              <a:t>общественного назначения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683" r="1683"/>
          <a:stretch>
            <a:fillRect/>
          </a:stretch>
        </p:blipFill>
        <p:spPr>
          <a:xfrm>
            <a:off x="1763713" y="981076"/>
            <a:ext cx="6911975" cy="41036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78289" y="5089852"/>
            <a:ext cx="6882821" cy="149066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Площадь </a:t>
            </a:r>
            <a:r>
              <a:rPr lang="ru-RU" sz="1200" dirty="0"/>
              <a:t>застройки – </a:t>
            </a:r>
            <a:r>
              <a:rPr lang="ru-RU" sz="1200" dirty="0" smtClean="0"/>
              <a:t>1 286,32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Общая площадь – 14 136,45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- 20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Количество квартир  234</a:t>
            </a:r>
          </a:p>
          <a:p>
            <a:pPr>
              <a:spcBef>
                <a:spcPts val="0"/>
              </a:spcBef>
            </a:pPr>
            <a:r>
              <a:rPr lang="ru-RU" sz="1200" dirty="0"/>
              <a:t>Сейсмичность не более 6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II</a:t>
            </a:r>
            <a:r>
              <a:rPr lang="ru-RU" sz="1200" dirty="0" smtClean="0"/>
              <a:t>Б климатический подрайон</a:t>
            </a:r>
          </a:p>
        </p:txBody>
      </p:sp>
    </p:spTree>
    <p:extLst>
      <p:ext uri="{BB962C8B-B14F-4D97-AF65-F5344CB8AC3E}">
        <p14:creationId xmlns:p14="http://schemas.microsoft.com/office/powerpoint/2010/main" val="1994470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14337"/>
            <a:ext cx="6894512" cy="566738"/>
          </a:xfrm>
        </p:spPr>
        <p:txBody>
          <a:bodyPr/>
          <a:lstStyle/>
          <a:p>
            <a:r>
              <a:rPr lang="ru-RU" dirty="0"/>
              <a:t>Многоквартирный 10-этажный жилой дом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9" b="89"/>
          <a:stretch>
            <a:fillRect/>
          </a:stretch>
        </p:blipFill>
        <p:spPr>
          <a:xfrm>
            <a:off x="1763712" y="981075"/>
            <a:ext cx="6923087" cy="41036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63711" y="5084763"/>
            <a:ext cx="6911977" cy="130202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Площадь </a:t>
            </a:r>
            <a:r>
              <a:rPr lang="ru-RU" sz="1200" dirty="0"/>
              <a:t>застройки – </a:t>
            </a:r>
            <a:r>
              <a:rPr lang="ru-RU" sz="1200" dirty="0" smtClean="0"/>
              <a:t>660,0м2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Общая площадь – 5 337,6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– 10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Количество квартир 69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Сейсмичность – не более 6 баллов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II</a:t>
            </a:r>
            <a:r>
              <a:rPr lang="ru-RU" sz="1200" dirty="0"/>
              <a:t> </a:t>
            </a:r>
            <a:r>
              <a:rPr lang="ru-RU" sz="1200" dirty="0" smtClean="0"/>
              <a:t>В Климатический подрайон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749480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713" y="414337"/>
            <a:ext cx="6894512" cy="566738"/>
          </a:xfrm>
        </p:spPr>
        <p:txBody>
          <a:bodyPr>
            <a:noAutofit/>
          </a:bodyPr>
          <a:lstStyle/>
          <a:p>
            <a:r>
              <a:rPr lang="ru-RU" dirty="0"/>
              <a:t>Многоэтажный 125-квартирный жилой дом с офисными помещениями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74936" y="5084763"/>
            <a:ext cx="6894512" cy="136857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Площадь </a:t>
            </a:r>
            <a:r>
              <a:rPr lang="ru-RU" sz="1200" dirty="0"/>
              <a:t>застройки –  </a:t>
            </a:r>
            <a:r>
              <a:rPr lang="ru-RU" sz="1200" dirty="0" smtClean="0"/>
              <a:t>2 129,3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Общая площадь – 15 247,36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– 10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Количество квартир  125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Сейсмичность 8 баллов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I</a:t>
            </a:r>
            <a:r>
              <a:rPr lang="ru-RU" sz="1200" dirty="0" smtClean="0"/>
              <a:t>А Климатический </a:t>
            </a:r>
            <a:r>
              <a:rPr lang="ru-RU" sz="1200" dirty="0"/>
              <a:t>подрайон</a:t>
            </a: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069" b="3069"/>
          <a:stretch>
            <a:fillRect/>
          </a:stretch>
        </p:blipFill>
        <p:spPr>
          <a:xfrm>
            <a:off x="1774936" y="981075"/>
            <a:ext cx="6894512" cy="41036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7332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4450" y="414337"/>
            <a:ext cx="6894512" cy="566738"/>
          </a:xfrm>
        </p:spPr>
        <p:txBody>
          <a:bodyPr/>
          <a:lstStyle/>
          <a:p>
            <a:r>
              <a:rPr lang="ru-RU" dirty="0"/>
              <a:t>Жилой дом 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151" b="5151"/>
          <a:stretch>
            <a:fillRect/>
          </a:stretch>
        </p:blipFill>
        <p:spPr>
          <a:xfrm>
            <a:off x="1774450" y="985180"/>
            <a:ext cx="6894512" cy="411480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63713" y="5084762"/>
            <a:ext cx="6894512" cy="144058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200" dirty="0"/>
              <a:t> </a:t>
            </a: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Площадь </a:t>
            </a:r>
            <a:r>
              <a:rPr lang="ru-RU" sz="1200" dirty="0"/>
              <a:t>застройки –  </a:t>
            </a:r>
            <a:r>
              <a:rPr lang="ru-RU" sz="1200" dirty="0" smtClean="0"/>
              <a:t>1 468,0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Общая площадь здания – 2 714,41 и2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– 3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Количество квартир 25</a:t>
            </a: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/>
              <a:t>Сейсмичность </a:t>
            </a:r>
            <a:r>
              <a:rPr lang="ru-RU" sz="1200" dirty="0" smtClean="0"/>
              <a:t>6 баллов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I</a:t>
            </a:r>
            <a:r>
              <a:rPr lang="ru-RU" sz="1200" dirty="0" smtClean="0"/>
              <a:t>В Климатический подрайон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171569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713" y="273189"/>
            <a:ext cx="6911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Строительство жилых зданий с целью формирования фонда служебного жилья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3712" y="5084763"/>
            <a:ext cx="6911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 smtClean="0"/>
          </a:p>
          <a:p>
            <a:pPr algn="ctr"/>
            <a:r>
              <a:rPr lang="ru-RU" sz="1200" dirty="0" smtClean="0"/>
              <a:t>Площадь застройки – 682,3 м2</a:t>
            </a:r>
          </a:p>
          <a:p>
            <a:pPr algn="ctr"/>
            <a:r>
              <a:rPr lang="ru-RU" sz="1200" dirty="0" smtClean="0"/>
              <a:t>Общая площадь здания – 1 028,64 м2</a:t>
            </a:r>
          </a:p>
          <a:p>
            <a:pPr algn="ctr"/>
            <a:r>
              <a:rPr lang="ru-RU" sz="1200" dirty="0" smtClean="0"/>
              <a:t>Этажность здания – 3 </a:t>
            </a:r>
          </a:p>
          <a:p>
            <a:pPr algn="ctr"/>
            <a:r>
              <a:rPr lang="ru-RU" sz="1200" dirty="0" smtClean="0"/>
              <a:t>Сейсмичность не более 7 баллов</a:t>
            </a:r>
          </a:p>
          <a:p>
            <a:pPr algn="ctr"/>
            <a:r>
              <a:rPr lang="en-US" sz="1200" dirty="0" smtClean="0"/>
              <a:t>I</a:t>
            </a:r>
            <a:r>
              <a:rPr lang="ru-RU" sz="1200" dirty="0" smtClean="0"/>
              <a:t> В Климатический подрайон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12" y="991909"/>
            <a:ext cx="6911976" cy="409285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3937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6030"/>
            <a:ext cx="6894512" cy="566738"/>
          </a:xfrm>
        </p:spPr>
        <p:txBody>
          <a:bodyPr/>
          <a:lstStyle/>
          <a:p>
            <a:r>
              <a:rPr lang="ru-RU" dirty="0"/>
              <a:t>Многоквартирный жилой дом с нежилыми помещениями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495" b="495"/>
          <a:stretch>
            <a:fillRect/>
          </a:stretch>
        </p:blipFill>
        <p:spPr>
          <a:xfrm>
            <a:off x="1792288" y="981075"/>
            <a:ext cx="6894512" cy="409238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81176" y="5084763"/>
            <a:ext cx="6894512" cy="146137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Площадь </a:t>
            </a:r>
            <a:r>
              <a:rPr lang="ru-RU" sz="1200" dirty="0"/>
              <a:t>застройки – </a:t>
            </a:r>
            <a:r>
              <a:rPr lang="ru-RU" sz="1200" dirty="0" smtClean="0"/>
              <a:t>1980,1м2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Общая площадь здания  - 28 059,55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 - 15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Количество квартир 84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Сейсмичность 7 баллов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I</a:t>
            </a:r>
            <a:r>
              <a:rPr lang="ru-RU" sz="1200" dirty="0" smtClean="0"/>
              <a:t>В Климатический подрайон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403210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713" y="-34588"/>
            <a:ext cx="6911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Многоквартирный жилой дом </a:t>
            </a:r>
            <a:r>
              <a:rPr lang="ru-RU" sz="2000" b="1" dirty="0" smtClean="0"/>
              <a:t>с </a:t>
            </a:r>
            <a:r>
              <a:rPr lang="ru-RU" sz="2000" b="1" dirty="0"/>
              <a:t>помещениями общественного назначения и </a:t>
            </a:r>
            <a:r>
              <a:rPr lang="ru-RU" sz="2000" b="1" dirty="0" err="1" smtClean="0"/>
              <a:t>подземно</a:t>
            </a:r>
            <a:r>
              <a:rPr lang="ru-RU" sz="2000" b="1" dirty="0" smtClean="0"/>
              <a:t>-надземной автостоянкой </a:t>
            </a:r>
            <a:r>
              <a:rPr lang="ru-RU" sz="2000" b="1" dirty="0"/>
              <a:t>с эксплуатируемой кровлей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3713" y="5084763"/>
            <a:ext cx="6911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 smtClean="0"/>
          </a:p>
          <a:p>
            <a:pPr algn="ctr"/>
            <a:r>
              <a:rPr lang="ru-RU" sz="1200" dirty="0" smtClean="0"/>
              <a:t>Площадь </a:t>
            </a:r>
            <a:r>
              <a:rPr lang="ru-RU" sz="1200" dirty="0"/>
              <a:t>застройки – </a:t>
            </a:r>
            <a:r>
              <a:rPr lang="ru-RU" sz="1200" dirty="0" smtClean="0"/>
              <a:t>2 915 </a:t>
            </a:r>
            <a:r>
              <a:rPr lang="ru-RU" sz="1200" dirty="0"/>
              <a:t>м2</a:t>
            </a:r>
          </a:p>
          <a:p>
            <a:pPr algn="ctr"/>
            <a:r>
              <a:rPr lang="ru-RU" sz="1200" dirty="0"/>
              <a:t>Общая площадь здания – </a:t>
            </a:r>
            <a:r>
              <a:rPr lang="ru-RU" sz="1200" dirty="0" smtClean="0"/>
              <a:t>22 060 </a:t>
            </a:r>
            <a:r>
              <a:rPr lang="ru-RU" sz="1200" dirty="0"/>
              <a:t>м2</a:t>
            </a:r>
          </a:p>
          <a:p>
            <a:pPr algn="ctr"/>
            <a:r>
              <a:rPr lang="ru-RU" sz="1200" dirty="0"/>
              <a:t>Этажность здания – </a:t>
            </a:r>
            <a:r>
              <a:rPr lang="ru-RU" sz="1200" dirty="0" smtClean="0"/>
              <a:t>17 </a:t>
            </a:r>
          </a:p>
          <a:p>
            <a:pPr algn="ctr"/>
            <a:r>
              <a:rPr lang="ru-RU" sz="1200" dirty="0" smtClean="0"/>
              <a:t>Количество квартир 181</a:t>
            </a:r>
            <a:endParaRPr lang="ru-RU" sz="1200" dirty="0"/>
          </a:p>
          <a:p>
            <a:pPr algn="ctr"/>
            <a:r>
              <a:rPr lang="ru-RU" sz="1200" dirty="0"/>
              <a:t>Сейсмичность </a:t>
            </a:r>
            <a:r>
              <a:rPr lang="ru-RU" sz="1200" dirty="0" smtClean="0"/>
              <a:t>менее 6 баллов</a:t>
            </a:r>
            <a:endParaRPr lang="ru-RU" sz="1200" dirty="0"/>
          </a:p>
          <a:p>
            <a:pPr algn="ctr"/>
            <a:r>
              <a:rPr lang="en-US" sz="1200" dirty="0" smtClean="0"/>
              <a:t>II</a:t>
            </a:r>
            <a:r>
              <a:rPr lang="ru-RU" sz="1200" dirty="0" smtClean="0"/>
              <a:t> </a:t>
            </a:r>
            <a:r>
              <a:rPr lang="ru-RU" sz="1200" dirty="0"/>
              <a:t>В Климатический </a:t>
            </a:r>
            <a:r>
              <a:rPr lang="ru-RU" sz="1200" dirty="0" smtClean="0"/>
              <a:t>подрайон</a:t>
            </a:r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191" y="981075"/>
            <a:ext cx="6895497" cy="41036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2710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80514" y="5084762"/>
            <a:ext cx="6895174" cy="1296565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en-US" sz="1200" b="0" cap="none" dirty="0" smtClean="0">
                <a:solidFill>
                  <a:prstClr val="black"/>
                </a:solidFill>
              </a:rPr>
              <a:t/>
            </a:r>
            <a:br>
              <a:rPr lang="en-US" sz="1200" b="0" cap="none" dirty="0" smtClean="0">
                <a:solidFill>
                  <a:prstClr val="black"/>
                </a:solidFill>
              </a:rPr>
            </a:br>
            <a:r>
              <a:rPr lang="ru-RU" sz="1200" b="0" cap="none" dirty="0" smtClean="0">
                <a:solidFill>
                  <a:prstClr val="black"/>
                </a:solidFill>
              </a:rPr>
              <a:t>Площадь </a:t>
            </a:r>
            <a:r>
              <a:rPr lang="ru-RU" sz="1200" b="0" cap="none" dirty="0">
                <a:solidFill>
                  <a:prstClr val="black"/>
                </a:solidFill>
              </a:rPr>
              <a:t>застройки –  </a:t>
            </a:r>
            <a:r>
              <a:rPr lang="ru-RU" sz="1200" b="0" cap="none" dirty="0" smtClean="0">
                <a:solidFill>
                  <a:prstClr val="black"/>
                </a:solidFill>
              </a:rPr>
              <a:t>2 278 м2</a:t>
            </a:r>
            <a:r>
              <a:rPr lang="ru-RU" sz="1200" b="0" cap="none" dirty="0">
                <a:solidFill>
                  <a:prstClr val="black"/>
                </a:solidFill>
              </a:rPr>
              <a:t/>
            </a:r>
            <a:br>
              <a:rPr lang="ru-RU" sz="1200" b="0" cap="none" dirty="0">
                <a:solidFill>
                  <a:prstClr val="black"/>
                </a:solidFill>
              </a:rPr>
            </a:br>
            <a:r>
              <a:rPr lang="ru-RU" sz="1200" b="0" cap="none" dirty="0">
                <a:solidFill>
                  <a:prstClr val="black"/>
                </a:solidFill>
              </a:rPr>
              <a:t>Общая площадь жилых помещений – </a:t>
            </a:r>
            <a:r>
              <a:rPr lang="ru-RU" sz="1200" b="0" cap="none" dirty="0" smtClean="0">
                <a:solidFill>
                  <a:prstClr val="black"/>
                </a:solidFill>
              </a:rPr>
              <a:t>12 314,35 м2</a:t>
            </a:r>
            <a:br>
              <a:rPr lang="ru-RU" sz="1200" b="0" cap="none" dirty="0" smtClean="0">
                <a:solidFill>
                  <a:prstClr val="black"/>
                </a:solidFill>
              </a:rPr>
            </a:br>
            <a:r>
              <a:rPr lang="ru-RU" sz="1200" b="0" cap="none" dirty="0" smtClean="0">
                <a:solidFill>
                  <a:prstClr val="black"/>
                </a:solidFill>
              </a:rPr>
              <a:t>Этажность здания 11-12</a:t>
            </a:r>
            <a:r>
              <a:rPr lang="ru-RU" sz="1200" b="0" cap="none" dirty="0">
                <a:solidFill>
                  <a:prstClr val="black"/>
                </a:solidFill>
              </a:rPr>
              <a:t> </a:t>
            </a:r>
            <a:r>
              <a:rPr lang="ru-RU" sz="1200" b="0" cap="none" dirty="0" smtClean="0">
                <a:solidFill>
                  <a:prstClr val="black"/>
                </a:solidFill>
              </a:rPr>
              <a:t/>
            </a:r>
            <a:br>
              <a:rPr lang="ru-RU" sz="1200" b="0" cap="none" dirty="0" smtClean="0">
                <a:solidFill>
                  <a:prstClr val="black"/>
                </a:solidFill>
              </a:rPr>
            </a:br>
            <a:r>
              <a:rPr lang="ru-RU" sz="1200" b="0" cap="none" dirty="0" smtClean="0">
                <a:solidFill>
                  <a:prstClr val="black"/>
                </a:solidFill>
              </a:rPr>
              <a:t>Количество </a:t>
            </a:r>
            <a:r>
              <a:rPr lang="ru-RU" sz="1200" b="0" cap="none" dirty="0">
                <a:solidFill>
                  <a:prstClr val="black"/>
                </a:solidFill>
              </a:rPr>
              <a:t>квартир 220</a:t>
            </a:r>
            <a:br>
              <a:rPr lang="ru-RU" sz="1200" b="0" cap="none" dirty="0">
                <a:solidFill>
                  <a:prstClr val="black"/>
                </a:solidFill>
              </a:rPr>
            </a:br>
            <a:r>
              <a:rPr lang="ru-RU" sz="1200" b="0" cap="none" dirty="0">
                <a:solidFill>
                  <a:prstClr val="black"/>
                </a:solidFill>
              </a:rPr>
              <a:t>Сейсмичность менее 6 </a:t>
            </a:r>
            <a:r>
              <a:rPr lang="ru-RU" sz="1200" b="0" cap="none" dirty="0" smtClean="0">
                <a:solidFill>
                  <a:prstClr val="black"/>
                </a:solidFill>
              </a:rPr>
              <a:t>баллов</a:t>
            </a:r>
            <a:br>
              <a:rPr lang="ru-RU" sz="1200" b="0" cap="none" dirty="0" smtClean="0">
                <a:solidFill>
                  <a:prstClr val="black"/>
                </a:solidFill>
              </a:rPr>
            </a:br>
            <a:r>
              <a:rPr lang="ru-RU" sz="1200" b="0" cap="none" dirty="0" smtClean="0">
                <a:solidFill>
                  <a:prstClr val="black"/>
                </a:solidFill>
              </a:rPr>
              <a:t>IIВ климатический подрайон</a:t>
            </a:r>
            <a:endParaRPr lang="ru-RU" sz="1200" b="0" cap="none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2485" y="273188"/>
            <a:ext cx="6895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Многоквартирный жилой дом со встроенными помещениями и детским садом на 60 мест </a:t>
            </a: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85" y="981075"/>
            <a:ext cx="6903203" cy="41036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8385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63712" y="5085184"/>
            <a:ext cx="6911976" cy="1296144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en-US" sz="1200" b="0" cap="none" dirty="0" smtClean="0">
                <a:solidFill>
                  <a:prstClr val="black"/>
                </a:solidFill>
              </a:rPr>
              <a:t/>
            </a:r>
            <a:br>
              <a:rPr lang="en-US" sz="1200" b="0" cap="none" dirty="0" smtClean="0">
                <a:solidFill>
                  <a:prstClr val="black"/>
                </a:solidFill>
              </a:rPr>
            </a:br>
            <a:r>
              <a:rPr lang="ru-RU" sz="1200" b="0" cap="none" dirty="0" smtClean="0">
                <a:solidFill>
                  <a:prstClr val="black"/>
                </a:solidFill>
              </a:rPr>
              <a:t>Площадь </a:t>
            </a:r>
            <a:r>
              <a:rPr lang="ru-RU" sz="1200" b="0" cap="none" dirty="0">
                <a:solidFill>
                  <a:prstClr val="black"/>
                </a:solidFill>
              </a:rPr>
              <a:t>застройки – </a:t>
            </a:r>
            <a:r>
              <a:rPr lang="ru-RU" sz="1200" b="0" cap="none" dirty="0" smtClean="0">
                <a:solidFill>
                  <a:prstClr val="black"/>
                </a:solidFill>
              </a:rPr>
              <a:t>1 411,55 м2  </a:t>
            </a:r>
            <a:br>
              <a:rPr lang="ru-RU" sz="1200" b="0" cap="none" dirty="0" smtClean="0">
                <a:solidFill>
                  <a:prstClr val="black"/>
                </a:solidFill>
              </a:rPr>
            </a:br>
            <a:r>
              <a:rPr lang="ru-RU" sz="1200" b="0" cap="none" dirty="0" smtClean="0">
                <a:solidFill>
                  <a:prstClr val="black"/>
                </a:solidFill>
              </a:rPr>
              <a:t>Общая площадь здания – 11 065,74 м2</a:t>
            </a:r>
            <a:r>
              <a:rPr lang="ru-RU" sz="1200" b="0" cap="none" dirty="0">
                <a:solidFill>
                  <a:prstClr val="black"/>
                </a:solidFill>
              </a:rPr>
              <a:t/>
            </a:r>
            <a:br>
              <a:rPr lang="ru-RU" sz="1200" b="0" cap="none" dirty="0">
                <a:solidFill>
                  <a:prstClr val="black"/>
                </a:solidFill>
              </a:rPr>
            </a:br>
            <a:r>
              <a:rPr lang="ru-RU" sz="1200" b="0" cap="none" dirty="0" smtClean="0">
                <a:solidFill>
                  <a:prstClr val="black"/>
                </a:solidFill>
              </a:rPr>
              <a:t>Этажность здания - 5</a:t>
            </a:r>
            <a:br>
              <a:rPr lang="ru-RU" sz="1200" b="0" cap="none" dirty="0" smtClean="0">
                <a:solidFill>
                  <a:prstClr val="black"/>
                </a:solidFill>
              </a:rPr>
            </a:br>
            <a:r>
              <a:rPr lang="ru-RU" sz="1200" b="0" cap="none" dirty="0" smtClean="0">
                <a:solidFill>
                  <a:prstClr val="black"/>
                </a:solidFill>
              </a:rPr>
              <a:t>Количество </a:t>
            </a:r>
            <a:r>
              <a:rPr lang="ru-RU" sz="1200" b="0" cap="none" dirty="0">
                <a:solidFill>
                  <a:prstClr val="black"/>
                </a:solidFill>
              </a:rPr>
              <a:t>квартир – </a:t>
            </a:r>
            <a:r>
              <a:rPr lang="ru-RU" sz="1200" b="0" cap="none" dirty="0" smtClean="0">
                <a:solidFill>
                  <a:prstClr val="black"/>
                </a:solidFill>
              </a:rPr>
              <a:t>140</a:t>
            </a:r>
            <a:r>
              <a:rPr lang="ru-RU" sz="1200" b="0" cap="none" dirty="0">
                <a:solidFill>
                  <a:prstClr val="black"/>
                </a:solidFill>
              </a:rPr>
              <a:t/>
            </a:r>
            <a:br>
              <a:rPr lang="ru-RU" sz="1200" b="0" cap="none" dirty="0">
                <a:solidFill>
                  <a:prstClr val="black"/>
                </a:solidFill>
              </a:rPr>
            </a:br>
            <a:r>
              <a:rPr lang="ru-RU" sz="1200" b="0" cap="none" dirty="0" smtClean="0">
                <a:solidFill>
                  <a:prstClr val="black"/>
                </a:solidFill>
              </a:rPr>
              <a:t>Сейсмичность менее </a:t>
            </a:r>
            <a:r>
              <a:rPr lang="ru-RU" sz="1200" b="0" cap="none" dirty="0">
                <a:solidFill>
                  <a:prstClr val="black"/>
                </a:solidFill>
              </a:rPr>
              <a:t>6 </a:t>
            </a:r>
            <a:r>
              <a:rPr lang="ru-RU" sz="1200" b="0" cap="none" dirty="0" smtClean="0">
                <a:solidFill>
                  <a:prstClr val="black"/>
                </a:solidFill>
              </a:rPr>
              <a:t>баллов</a:t>
            </a:r>
            <a:r>
              <a:rPr lang="ru-RU" sz="1200" b="0" cap="none" dirty="0">
                <a:solidFill>
                  <a:prstClr val="black"/>
                </a:solidFill>
              </a:rPr>
              <a:t/>
            </a:r>
            <a:br>
              <a:rPr lang="ru-RU" sz="1200" b="0" cap="none" dirty="0">
                <a:solidFill>
                  <a:prstClr val="black"/>
                </a:solidFill>
              </a:rPr>
            </a:br>
            <a:r>
              <a:rPr lang="ru-RU" sz="1200" b="0" cap="none" dirty="0" smtClean="0">
                <a:solidFill>
                  <a:prstClr val="black"/>
                </a:solidFill>
              </a:rPr>
              <a:t>II В климатический подрайон</a:t>
            </a:r>
            <a:endParaRPr lang="ru-RU" sz="1200" b="0" cap="none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713" y="580965"/>
            <a:ext cx="6911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Пятиэтажный жилой </a:t>
            </a:r>
            <a:r>
              <a:rPr lang="ru-RU" sz="2000" b="1" dirty="0" smtClean="0">
                <a:solidFill>
                  <a:prstClr val="black"/>
                </a:solidFill>
              </a:rPr>
              <a:t>дом</a:t>
            </a: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12" y="981075"/>
            <a:ext cx="6911976" cy="41036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2516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Мальцев\Desktop\Домики на задний фон презентации.wmf"/>
          <p:cNvPicPr>
            <a:picLocks noChangeAspect="1" noChangeArrowheads="1"/>
          </p:cNvPicPr>
          <p:nvPr/>
        </p:nvPicPr>
        <p:blipFill>
          <a:blip r:embed="rId2" cstate="print"/>
          <a:srcRect l="1109" t="51811"/>
          <a:stretch>
            <a:fillRect/>
          </a:stretch>
        </p:blipFill>
        <p:spPr bwMode="auto">
          <a:xfrm>
            <a:off x="1474119" y="4787973"/>
            <a:ext cx="7124237" cy="193276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339752" y="2060848"/>
            <a:ext cx="63359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rgbClr val="0070C0"/>
                </a:solidFill>
              </a:rPr>
              <a:t>«Строительная Экспертиза» - профессиональная организация, аккредитованная на право проведения негосударственной экспертизы проектной документации и результатов инженерных изысканий</a:t>
            </a:r>
            <a:r>
              <a:rPr lang="ru-RU" sz="2000" b="1" i="1" dirty="0">
                <a:solidFill>
                  <a:srgbClr val="0070C0"/>
                </a:solidFill>
              </a:rPr>
              <a:t>.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</a:p>
          <a:p>
            <a:pPr algn="just"/>
            <a:r>
              <a:rPr lang="ru-RU" sz="2000" b="1" i="1" dirty="0">
                <a:solidFill>
                  <a:srgbClr val="0070C0"/>
                </a:solidFill>
              </a:rPr>
              <a:t> </a:t>
            </a:r>
            <a:endParaRPr lang="ru-RU" sz="2000" b="1" dirty="0">
              <a:solidFill>
                <a:srgbClr val="0070C0"/>
              </a:solidFill>
            </a:endParaRPr>
          </a:p>
          <a:p>
            <a:pPr algn="just"/>
            <a:r>
              <a:rPr lang="ru-RU" sz="2000" b="1" dirty="0">
                <a:solidFill>
                  <a:srgbClr val="0070C0"/>
                </a:solidFill>
              </a:rPr>
              <a:t>За время своей активной и плодотворной работы благодаря высокому профессионализму сотрудников компания накопила серьёзный опыт, который открывает новые преимущества для участников рынка.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39753" y="764704"/>
            <a:ext cx="4032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1F497D">
                    <a:lumMod val="75000"/>
                  </a:srgbClr>
                </a:solidFill>
              </a:rPr>
              <a:t>Наша компания</a:t>
            </a:r>
            <a:endParaRPr lang="ru-RU" sz="3600" b="1" i="1" dirty="0">
              <a:solidFill>
                <a:srgbClr val="1F497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45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63712" y="261865"/>
            <a:ext cx="6911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Жилой комплекс с детским дошкольным учреждением и подземной автостоянкой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63712" y="5084763"/>
            <a:ext cx="69119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 smtClean="0"/>
          </a:p>
          <a:p>
            <a:pPr algn="ctr"/>
            <a:r>
              <a:rPr lang="ru-RU" sz="1200" dirty="0" smtClean="0"/>
              <a:t>Площадь застройки – 9 913,3 м</a:t>
            </a:r>
            <a:r>
              <a:rPr lang="ru-RU" sz="1200" baseline="30000" dirty="0" smtClean="0"/>
              <a:t>2</a:t>
            </a:r>
          </a:p>
          <a:p>
            <a:pPr algn="ctr"/>
            <a:r>
              <a:rPr lang="ru-RU" sz="1200" dirty="0" smtClean="0"/>
              <a:t>Общая площадь здания – 63 890,3 м</a:t>
            </a:r>
            <a:r>
              <a:rPr lang="ru-RU" sz="1200" baseline="30000" dirty="0" smtClean="0"/>
              <a:t>2</a:t>
            </a:r>
          </a:p>
          <a:p>
            <a:pPr algn="ctr"/>
            <a:r>
              <a:rPr lang="ru-RU" sz="1200" dirty="0" smtClean="0"/>
              <a:t>Этажность здания – 4-7-9</a:t>
            </a:r>
          </a:p>
          <a:p>
            <a:pPr algn="ctr"/>
            <a:r>
              <a:rPr lang="ru-RU" sz="1200" dirty="0" smtClean="0"/>
              <a:t>Количество квартир 163</a:t>
            </a:r>
          </a:p>
          <a:p>
            <a:pPr algn="ctr"/>
            <a:r>
              <a:rPr lang="ru-RU" sz="1200" dirty="0" smtClean="0"/>
              <a:t>Сейсмичность 6 баллов</a:t>
            </a:r>
          </a:p>
          <a:p>
            <a:pPr algn="ctr"/>
            <a:r>
              <a:rPr lang="en-US" sz="1200" dirty="0" smtClean="0"/>
              <a:t>II</a:t>
            </a:r>
            <a:r>
              <a:rPr lang="ru-RU" sz="1200" dirty="0" smtClean="0"/>
              <a:t> В Климатический подрайон</a:t>
            </a:r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712" y="981075"/>
            <a:ext cx="6911975" cy="41036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23440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54168" y="5084762"/>
            <a:ext cx="6921520" cy="1296565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en-US" sz="1200" b="0" cap="none" dirty="0" smtClean="0">
                <a:solidFill>
                  <a:prstClr val="black"/>
                </a:solidFill>
              </a:rPr>
              <a:t/>
            </a:r>
            <a:br>
              <a:rPr lang="en-US" sz="1200" b="0" cap="none" dirty="0" smtClean="0">
                <a:solidFill>
                  <a:prstClr val="black"/>
                </a:solidFill>
              </a:rPr>
            </a:br>
            <a:r>
              <a:rPr lang="ru-RU" sz="1200" b="0" cap="none" dirty="0" smtClean="0">
                <a:solidFill>
                  <a:prstClr val="black"/>
                </a:solidFill>
              </a:rPr>
              <a:t>Площадь </a:t>
            </a:r>
            <a:r>
              <a:rPr lang="ru-RU" sz="1200" b="0" cap="none" dirty="0">
                <a:solidFill>
                  <a:prstClr val="black"/>
                </a:solidFill>
              </a:rPr>
              <a:t>застройки –  </a:t>
            </a:r>
            <a:r>
              <a:rPr lang="ru-RU" sz="1200" b="0" cap="none" dirty="0" smtClean="0">
                <a:solidFill>
                  <a:prstClr val="black"/>
                </a:solidFill>
              </a:rPr>
              <a:t>3 900</a:t>
            </a:r>
            <a:r>
              <a:rPr lang="en-US" sz="1200" b="0" cap="none" dirty="0" smtClean="0">
                <a:solidFill>
                  <a:prstClr val="black"/>
                </a:solidFill>
              </a:rPr>
              <a:t> </a:t>
            </a:r>
            <a:r>
              <a:rPr lang="ru-RU" sz="1200" b="0" cap="none" dirty="0" smtClean="0">
                <a:solidFill>
                  <a:prstClr val="black"/>
                </a:solidFill>
              </a:rPr>
              <a:t>м2</a:t>
            </a:r>
            <a:r>
              <a:rPr lang="ru-RU" sz="1200" b="0" cap="none" dirty="0">
                <a:solidFill>
                  <a:prstClr val="black"/>
                </a:solidFill>
              </a:rPr>
              <a:t/>
            </a:r>
            <a:br>
              <a:rPr lang="ru-RU" sz="1200" b="0" cap="none" dirty="0">
                <a:solidFill>
                  <a:prstClr val="black"/>
                </a:solidFill>
              </a:rPr>
            </a:br>
            <a:r>
              <a:rPr lang="ru-RU" sz="1200" b="0" cap="none" dirty="0">
                <a:solidFill>
                  <a:prstClr val="black"/>
                </a:solidFill>
              </a:rPr>
              <a:t>Общая площадь </a:t>
            </a:r>
            <a:r>
              <a:rPr lang="ru-RU" sz="1200" b="0" cap="none" dirty="0" smtClean="0">
                <a:solidFill>
                  <a:prstClr val="black"/>
                </a:solidFill>
              </a:rPr>
              <a:t>здания </a:t>
            </a:r>
            <a:r>
              <a:rPr lang="ru-RU" sz="1200" b="0" cap="none" dirty="0">
                <a:solidFill>
                  <a:prstClr val="black"/>
                </a:solidFill>
              </a:rPr>
              <a:t>– </a:t>
            </a:r>
            <a:r>
              <a:rPr lang="ru-RU" sz="1200" b="0" cap="none" dirty="0" smtClean="0">
                <a:solidFill>
                  <a:prstClr val="black"/>
                </a:solidFill>
              </a:rPr>
              <a:t>20 741,8</a:t>
            </a:r>
            <a:r>
              <a:rPr lang="en-US" sz="1200" b="0" cap="none" dirty="0" smtClean="0">
                <a:solidFill>
                  <a:prstClr val="black"/>
                </a:solidFill>
              </a:rPr>
              <a:t> </a:t>
            </a:r>
            <a:r>
              <a:rPr lang="ru-RU" sz="1200" b="0" cap="none" dirty="0" smtClean="0">
                <a:solidFill>
                  <a:prstClr val="black"/>
                </a:solidFill>
              </a:rPr>
              <a:t>7м2</a:t>
            </a:r>
            <a:br>
              <a:rPr lang="ru-RU" sz="1200" b="0" cap="none" dirty="0" smtClean="0">
                <a:solidFill>
                  <a:prstClr val="black"/>
                </a:solidFill>
              </a:rPr>
            </a:br>
            <a:r>
              <a:rPr lang="ru-RU" sz="1200" b="0" cap="none" dirty="0" smtClean="0">
                <a:solidFill>
                  <a:prstClr val="black"/>
                </a:solidFill>
              </a:rPr>
              <a:t>Этажность здания - 11-12 </a:t>
            </a:r>
            <a:br>
              <a:rPr lang="ru-RU" sz="1200" b="0" cap="none" dirty="0" smtClean="0">
                <a:solidFill>
                  <a:prstClr val="black"/>
                </a:solidFill>
              </a:rPr>
            </a:br>
            <a:r>
              <a:rPr lang="ru-RU" sz="1200" b="0" cap="none" dirty="0" smtClean="0">
                <a:solidFill>
                  <a:prstClr val="black"/>
                </a:solidFill>
              </a:rPr>
              <a:t>Количество </a:t>
            </a:r>
            <a:r>
              <a:rPr lang="ru-RU" sz="1200" b="0" cap="none" dirty="0">
                <a:solidFill>
                  <a:prstClr val="black"/>
                </a:solidFill>
              </a:rPr>
              <a:t>квартир 370</a:t>
            </a:r>
            <a:br>
              <a:rPr lang="ru-RU" sz="1200" b="0" cap="none" dirty="0">
                <a:solidFill>
                  <a:prstClr val="black"/>
                </a:solidFill>
              </a:rPr>
            </a:br>
            <a:r>
              <a:rPr lang="ru-RU" sz="1200" b="0" cap="none" dirty="0" smtClean="0">
                <a:solidFill>
                  <a:prstClr val="black"/>
                </a:solidFill>
              </a:rPr>
              <a:t>Сейсмичность менее 6 </a:t>
            </a:r>
            <a:br>
              <a:rPr lang="ru-RU" sz="1200" b="0" cap="none" dirty="0" smtClean="0">
                <a:solidFill>
                  <a:prstClr val="black"/>
                </a:solidFill>
              </a:rPr>
            </a:br>
            <a:r>
              <a:rPr lang="ru-RU" sz="1200" b="0" cap="none" dirty="0" smtClean="0">
                <a:solidFill>
                  <a:prstClr val="black"/>
                </a:solidFill>
              </a:rPr>
              <a:t>II В Климатический подрайон</a:t>
            </a:r>
            <a:endParaRPr lang="ru-RU" sz="1200" b="0" cap="none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713" y="268797"/>
            <a:ext cx="6911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Многоквартирный жилой дом со встроенными помещениями и детским садом на 60 мест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13" y="981076"/>
            <a:ext cx="6911975" cy="41036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4349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713" y="611743"/>
            <a:ext cx="6911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Строительство многоквартирных жилых домов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63713" y="5084763"/>
            <a:ext cx="6911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 smtClean="0"/>
          </a:p>
          <a:p>
            <a:pPr algn="ctr"/>
            <a:r>
              <a:rPr lang="ru-RU" sz="1200" dirty="0" smtClean="0"/>
              <a:t>Площадь застройки – 1 002 м2</a:t>
            </a:r>
          </a:p>
          <a:p>
            <a:pPr algn="ctr"/>
            <a:r>
              <a:rPr lang="ru-RU" sz="1200" dirty="0" smtClean="0"/>
              <a:t>Общая площадь здания – 6 931,74 м2</a:t>
            </a:r>
          </a:p>
          <a:p>
            <a:pPr algn="ctr"/>
            <a:r>
              <a:rPr lang="ru-RU" sz="1200" dirty="0" smtClean="0"/>
              <a:t>Этажность здания – 9</a:t>
            </a:r>
          </a:p>
          <a:p>
            <a:pPr algn="ctr"/>
            <a:r>
              <a:rPr lang="ru-RU" sz="1200" dirty="0" smtClean="0"/>
              <a:t>Количество квартир 90</a:t>
            </a:r>
          </a:p>
          <a:p>
            <a:pPr algn="ctr"/>
            <a:r>
              <a:rPr lang="ru-RU" sz="1200" dirty="0" smtClean="0"/>
              <a:t>Сейсмичность 6 баллов</a:t>
            </a:r>
          </a:p>
          <a:p>
            <a:pPr algn="ctr"/>
            <a:r>
              <a:rPr lang="en-US" sz="1200" dirty="0" smtClean="0"/>
              <a:t>II</a:t>
            </a:r>
            <a:r>
              <a:rPr lang="ru-RU" sz="1200" dirty="0" smtClean="0"/>
              <a:t> В Климатический подрайон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13" y="981075"/>
            <a:ext cx="6898378" cy="41036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4305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0265" y="580965"/>
            <a:ext cx="6911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Многоэтажные жилые дома и  многоуровневая парковка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0264" y="5101941"/>
            <a:ext cx="6911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 smtClean="0"/>
          </a:p>
          <a:p>
            <a:pPr algn="ctr"/>
            <a:r>
              <a:rPr lang="ru-RU" sz="1200" dirty="0" smtClean="0"/>
              <a:t>Площадь застройки –3 496,58 м2</a:t>
            </a:r>
          </a:p>
          <a:p>
            <a:pPr algn="ctr"/>
            <a:r>
              <a:rPr lang="ru-RU" sz="1200" dirty="0" smtClean="0"/>
              <a:t>Общая площадь здания – 15 474,16 м2</a:t>
            </a:r>
          </a:p>
          <a:p>
            <a:pPr algn="ctr"/>
            <a:r>
              <a:rPr lang="ru-RU" sz="1200" dirty="0" smtClean="0"/>
              <a:t>Этажность здания – 17</a:t>
            </a:r>
          </a:p>
          <a:p>
            <a:pPr algn="ctr"/>
            <a:r>
              <a:rPr lang="ru-RU" sz="1200" dirty="0" smtClean="0"/>
              <a:t>Количество квартир 350</a:t>
            </a:r>
          </a:p>
          <a:p>
            <a:pPr algn="ctr"/>
            <a:r>
              <a:rPr lang="ru-RU" sz="1200" dirty="0" smtClean="0"/>
              <a:t>Сейсмичность 7 баллов</a:t>
            </a:r>
          </a:p>
          <a:p>
            <a:pPr algn="ctr"/>
            <a:r>
              <a:rPr lang="en-US" sz="1200" dirty="0" smtClean="0"/>
              <a:t>III</a:t>
            </a:r>
            <a:r>
              <a:rPr lang="ru-RU" sz="1200" dirty="0" smtClean="0"/>
              <a:t> Б Климатический подрайон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64" y="981075"/>
            <a:ext cx="6911975" cy="41036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5916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713" y="580965"/>
            <a:ext cx="6911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Жилой микрорайон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3713" y="5096504"/>
            <a:ext cx="6911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 smtClean="0"/>
          </a:p>
          <a:p>
            <a:pPr algn="ctr"/>
            <a:r>
              <a:rPr lang="ru-RU" sz="1200" dirty="0" smtClean="0"/>
              <a:t>Площадь участка – 10 000 м2 </a:t>
            </a:r>
          </a:p>
          <a:p>
            <a:pPr algn="ctr"/>
            <a:r>
              <a:rPr lang="ru-RU" sz="1200" dirty="0" smtClean="0"/>
              <a:t>Общая площадь здания – 24 492,58 м2</a:t>
            </a:r>
          </a:p>
          <a:p>
            <a:pPr algn="ctr"/>
            <a:r>
              <a:rPr lang="ru-RU" sz="1200" dirty="0" smtClean="0"/>
              <a:t>Этажность здания – 9-12</a:t>
            </a:r>
          </a:p>
          <a:p>
            <a:pPr algn="ctr"/>
            <a:r>
              <a:rPr lang="ru-RU" sz="1200" dirty="0" smtClean="0"/>
              <a:t>Количество квартир 285</a:t>
            </a:r>
          </a:p>
          <a:p>
            <a:pPr algn="ctr"/>
            <a:r>
              <a:rPr lang="ru-RU" sz="1200" dirty="0" smtClean="0"/>
              <a:t>Сейсмичность не более 7 баллов</a:t>
            </a:r>
          </a:p>
          <a:p>
            <a:pPr algn="ctr"/>
            <a:r>
              <a:rPr lang="en-US" sz="1200" dirty="0" smtClean="0"/>
              <a:t>I</a:t>
            </a:r>
            <a:r>
              <a:rPr lang="ru-RU" sz="1200" dirty="0" smtClean="0"/>
              <a:t> В Климатический подрайон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13" y="1004939"/>
            <a:ext cx="6911975" cy="409156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8852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63713" y="-27454"/>
            <a:ext cx="6898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Многоэтажные жилые дома </a:t>
            </a:r>
            <a:r>
              <a:rPr lang="ru-RU" sz="2000" b="1" dirty="0" smtClean="0"/>
              <a:t>с </a:t>
            </a:r>
            <a:r>
              <a:rPr lang="ru-RU" sz="2000" b="1" dirty="0"/>
              <a:t>встроенно-пристроенными помещениями общественного назначения, подземными автостоянками и детским садом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3714" y="5107792"/>
            <a:ext cx="69119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 smtClean="0"/>
          </a:p>
          <a:p>
            <a:pPr algn="ctr"/>
            <a:r>
              <a:rPr lang="ru-RU" sz="1200" dirty="0" smtClean="0"/>
              <a:t>Площадь застройки – 14 230,5 м2 </a:t>
            </a:r>
          </a:p>
          <a:p>
            <a:pPr algn="ctr"/>
            <a:r>
              <a:rPr lang="ru-RU" sz="1200" dirty="0" smtClean="0"/>
              <a:t>Общая площадь здания – 169 981 м2</a:t>
            </a:r>
          </a:p>
          <a:p>
            <a:pPr algn="ctr"/>
            <a:r>
              <a:rPr lang="ru-RU" sz="1200" dirty="0" smtClean="0"/>
              <a:t>Этажность здания – 1-25</a:t>
            </a:r>
          </a:p>
          <a:p>
            <a:pPr algn="ctr"/>
            <a:r>
              <a:rPr lang="ru-RU" sz="1200" dirty="0" smtClean="0"/>
              <a:t>Количество квартир 1 925</a:t>
            </a:r>
          </a:p>
          <a:p>
            <a:pPr algn="ctr"/>
            <a:r>
              <a:rPr lang="ru-RU" sz="1200" dirty="0" smtClean="0"/>
              <a:t>Сейсмичность не более 6 баллов</a:t>
            </a:r>
          </a:p>
          <a:p>
            <a:pPr algn="ctr"/>
            <a:r>
              <a:rPr lang="en-US" sz="1200" dirty="0" smtClean="0"/>
              <a:t>II</a:t>
            </a:r>
            <a:r>
              <a:rPr lang="ru-RU" sz="1200" dirty="0" smtClean="0"/>
              <a:t> В Климатический подрайон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13" y="988208"/>
            <a:ext cx="6911975" cy="409655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8703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713" y="273189"/>
            <a:ext cx="6911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12-ти квартирный жилой </a:t>
            </a:r>
            <a:r>
              <a:rPr lang="ru-RU" sz="2000" b="1" dirty="0" smtClean="0"/>
              <a:t>дом</a:t>
            </a:r>
            <a:r>
              <a:rPr lang="en-US" sz="2000" b="1" dirty="0" smtClean="0"/>
              <a:t> </a:t>
            </a:r>
          </a:p>
          <a:p>
            <a:pPr algn="ctr"/>
            <a:r>
              <a:rPr lang="ru-RU" sz="2000" b="1" dirty="0" smtClean="0"/>
              <a:t>с </a:t>
            </a:r>
            <a:r>
              <a:rPr lang="ru-RU" sz="2000" b="1" dirty="0"/>
              <a:t>офисными </a:t>
            </a:r>
            <a:r>
              <a:rPr lang="ru-RU" sz="2000" b="1" dirty="0" smtClean="0"/>
              <a:t>помещениями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63713" y="5084763"/>
            <a:ext cx="6911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 smtClean="0"/>
          </a:p>
          <a:p>
            <a:pPr algn="ctr"/>
            <a:r>
              <a:rPr lang="ru-RU" sz="1200" dirty="0" smtClean="0"/>
              <a:t>Площадь застройки – 544,23 м2 </a:t>
            </a:r>
          </a:p>
          <a:p>
            <a:pPr algn="ctr"/>
            <a:r>
              <a:rPr lang="ru-RU" sz="1200" dirty="0" smtClean="0"/>
              <a:t>Общая площадь здания – 1 301,77 м2</a:t>
            </a:r>
          </a:p>
          <a:p>
            <a:pPr algn="ctr"/>
            <a:r>
              <a:rPr lang="ru-RU" sz="1200" dirty="0" smtClean="0"/>
              <a:t>Этажность здания – 3</a:t>
            </a:r>
          </a:p>
          <a:p>
            <a:pPr algn="ctr"/>
            <a:r>
              <a:rPr lang="ru-RU" sz="1200" dirty="0" smtClean="0"/>
              <a:t>Количество квартир 12</a:t>
            </a:r>
          </a:p>
          <a:p>
            <a:pPr algn="ctr"/>
            <a:r>
              <a:rPr lang="ru-RU" sz="1200" dirty="0" smtClean="0"/>
              <a:t>Сейсмичность 10 баллов</a:t>
            </a:r>
          </a:p>
          <a:p>
            <a:pPr algn="ctr"/>
            <a:r>
              <a:rPr lang="en-US" sz="1200" dirty="0" smtClean="0"/>
              <a:t>II</a:t>
            </a:r>
            <a:r>
              <a:rPr lang="ru-RU" sz="1200" dirty="0" smtClean="0"/>
              <a:t> Г Климатический подрайон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13" y="985001"/>
            <a:ext cx="6911975" cy="409976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3867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712" y="273189"/>
            <a:ext cx="6911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Квартал многоэтажной жилой застройки </a:t>
            </a:r>
            <a:endParaRPr lang="ru-RU" sz="20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763713" y="5093891"/>
            <a:ext cx="6911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 smtClean="0"/>
          </a:p>
          <a:p>
            <a:pPr algn="ctr"/>
            <a:r>
              <a:rPr lang="ru-RU" sz="1200" dirty="0" smtClean="0"/>
              <a:t>Площадь застройки – 1 323</a:t>
            </a:r>
            <a:r>
              <a:rPr lang="ru-RU" sz="1200" baseline="30000" dirty="0" smtClean="0"/>
              <a:t> </a:t>
            </a:r>
            <a:r>
              <a:rPr lang="ru-RU" sz="1200" dirty="0" smtClean="0"/>
              <a:t> м2 </a:t>
            </a:r>
          </a:p>
          <a:p>
            <a:pPr algn="ctr"/>
            <a:r>
              <a:rPr lang="ru-RU" sz="1200" dirty="0" smtClean="0"/>
              <a:t>Общая площадь здания – 11 029 м2</a:t>
            </a:r>
          </a:p>
          <a:p>
            <a:pPr algn="ctr"/>
            <a:r>
              <a:rPr lang="ru-RU" sz="1200" dirty="0" smtClean="0"/>
              <a:t>Этажность здания – 10</a:t>
            </a:r>
          </a:p>
          <a:p>
            <a:pPr algn="ctr"/>
            <a:r>
              <a:rPr lang="ru-RU" sz="1200" dirty="0" smtClean="0"/>
              <a:t>Количество квартир 159</a:t>
            </a:r>
          </a:p>
          <a:p>
            <a:pPr algn="ctr"/>
            <a:r>
              <a:rPr lang="ru-RU" sz="1200" dirty="0" smtClean="0"/>
              <a:t>Сейсмичность 6 баллов</a:t>
            </a:r>
          </a:p>
          <a:p>
            <a:pPr algn="ctr"/>
            <a:r>
              <a:rPr lang="en-US" sz="1200" dirty="0" smtClean="0"/>
              <a:t>II</a:t>
            </a:r>
            <a:r>
              <a:rPr lang="ru-RU" sz="1200" dirty="0" smtClean="0"/>
              <a:t> В Климатический подрайон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13" y="981075"/>
            <a:ext cx="6911975" cy="41036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2171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713" y="273189"/>
            <a:ext cx="6911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Жилой дом </a:t>
            </a:r>
            <a:r>
              <a:rPr lang="ru-RU" sz="2000" b="1" dirty="0" smtClean="0"/>
              <a:t>со встроенно-пристроенными </a:t>
            </a:r>
            <a:r>
              <a:rPr lang="ru-RU" sz="2000" b="1" dirty="0"/>
              <a:t>помещениями общественного </a:t>
            </a:r>
            <a:r>
              <a:rPr lang="ru-RU" sz="2000" b="1" dirty="0" smtClean="0"/>
              <a:t>назначения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48367" y="5084763"/>
            <a:ext cx="69119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 smtClean="0"/>
          </a:p>
          <a:p>
            <a:pPr algn="ctr"/>
            <a:r>
              <a:rPr lang="ru-RU" sz="1200" dirty="0" smtClean="0"/>
              <a:t>Площадь застройки – 1 170,41 м2 </a:t>
            </a:r>
          </a:p>
          <a:p>
            <a:pPr algn="ctr"/>
            <a:r>
              <a:rPr lang="ru-RU" sz="1200" dirty="0" smtClean="0"/>
              <a:t>Общая площадь здания – 8 175,66 м2</a:t>
            </a:r>
          </a:p>
          <a:p>
            <a:pPr algn="ctr"/>
            <a:r>
              <a:rPr lang="ru-RU" sz="1200" dirty="0" smtClean="0"/>
              <a:t>Этажность здания – 14</a:t>
            </a:r>
          </a:p>
          <a:p>
            <a:pPr algn="ctr"/>
            <a:r>
              <a:rPr lang="ru-RU" sz="1200" dirty="0" smtClean="0"/>
              <a:t>Количество квартир 96</a:t>
            </a:r>
          </a:p>
          <a:p>
            <a:pPr algn="ctr"/>
            <a:r>
              <a:rPr lang="ru-RU" sz="1200" dirty="0" smtClean="0"/>
              <a:t>Сейсмичность 6 баллов</a:t>
            </a:r>
          </a:p>
          <a:p>
            <a:pPr algn="ctr"/>
            <a:r>
              <a:rPr lang="en-US" sz="1200" dirty="0" smtClean="0"/>
              <a:t>II</a:t>
            </a:r>
            <a:r>
              <a:rPr lang="ru-RU" sz="1200" dirty="0" smtClean="0"/>
              <a:t> В Климатический подрайон</a:t>
            </a:r>
          </a:p>
          <a:p>
            <a:pPr algn="ctr"/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5" y="981635"/>
            <a:ext cx="6913563" cy="410312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9093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844824"/>
            <a:ext cx="7308304" cy="2533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1985" y="404664"/>
            <a:ext cx="6911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9-этажный 3-х секционный жилой дом с встроенными помещениями общественного </a:t>
            </a:r>
            <a:r>
              <a:rPr lang="ru-RU" sz="2000" b="1" dirty="0" smtClean="0"/>
              <a:t>назначения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73820" y="4581128"/>
            <a:ext cx="69119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 smtClean="0"/>
          </a:p>
          <a:p>
            <a:pPr algn="ctr"/>
            <a:r>
              <a:rPr lang="ru-RU" sz="1200" dirty="0" smtClean="0"/>
              <a:t>Площадь застройки – 1 170,41 м2 </a:t>
            </a:r>
          </a:p>
          <a:p>
            <a:pPr algn="ctr"/>
            <a:r>
              <a:rPr lang="ru-RU" sz="1200" dirty="0" smtClean="0"/>
              <a:t>Общая площадь здания – 8 175,66 м2</a:t>
            </a:r>
          </a:p>
          <a:p>
            <a:pPr algn="ctr"/>
            <a:r>
              <a:rPr lang="ru-RU" sz="1200" dirty="0" smtClean="0"/>
              <a:t>Этажность здания – 14</a:t>
            </a:r>
          </a:p>
          <a:p>
            <a:pPr algn="ctr"/>
            <a:r>
              <a:rPr lang="ru-RU" sz="1200" dirty="0" smtClean="0"/>
              <a:t>Количество квартир 96</a:t>
            </a:r>
          </a:p>
          <a:p>
            <a:pPr algn="ctr"/>
            <a:r>
              <a:rPr lang="ru-RU" sz="1200" dirty="0" smtClean="0"/>
              <a:t>Сейсмичность 6 баллов</a:t>
            </a:r>
          </a:p>
          <a:p>
            <a:pPr algn="ctr"/>
            <a:r>
              <a:rPr lang="en-US" sz="1200" dirty="0" smtClean="0"/>
              <a:t>II</a:t>
            </a:r>
            <a:r>
              <a:rPr lang="ru-RU" sz="1200" dirty="0" smtClean="0"/>
              <a:t> В Климатический подрайон</a:t>
            </a:r>
          </a:p>
          <a:p>
            <a:pPr algn="ctr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00183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Мальцев\Desktop\Домики на задний фон презентации.wmf"/>
          <p:cNvPicPr>
            <a:picLocks noChangeAspect="1" noChangeArrowheads="1"/>
          </p:cNvPicPr>
          <p:nvPr/>
        </p:nvPicPr>
        <p:blipFill>
          <a:blip r:embed="rId2" cstate="print"/>
          <a:srcRect l="1109" t="51811"/>
          <a:stretch>
            <a:fillRect/>
          </a:stretch>
        </p:blipFill>
        <p:spPr bwMode="auto">
          <a:xfrm>
            <a:off x="1474119" y="4787973"/>
            <a:ext cx="7124237" cy="193276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286000" y="1949364"/>
            <a:ext cx="6389688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540385" algn="l"/>
              </a:tabLst>
            </a:pPr>
            <a:r>
              <a:rPr lang="ru-RU" sz="2000" b="1" dirty="0">
                <a:solidFill>
                  <a:srgbClr val="0070C0"/>
                </a:solidFill>
              </a:rPr>
              <a:t>В настоящее время «Строительной Экспертизой» создана и пополняется база проектов повторного применения, объекты из которой могут представлять значительный интерес для инвесторов и застройщиков. Выбрав предложенный нами готовый и уже прошедший экспертизу проект, можно оптимизировать строительный процесс. </a:t>
            </a:r>
          </a:p>
        </p:txBody>
      </p:sp>
    </p:spTree>
    <p:extLst>
      <p:ext uri="{BB962C8B-B14F-4D97-AF65-F5344CB8AC3E}">
        <p14:creationId xmlns:p14="http://schemas.microsoft.com/office/powerpoint/2010/main" val="298969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1680" y="404664"/>
            <a:ext cx="6911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Многоэтажный жилой дом </a:t>
            </a:r>
            <a:r>
              <a:rPr lang="ru-RU" sz="2000" b="1" dirty="0" smtClean="0"/>
              <a:t>с </a:t>
            </a:r>
            <a:r>
              <a:rPr lang="ru-RU" sz="2000" b="1" dirty="0"/>
              <a:t>объектами соцкультбыта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1679" y="5085184"/>
            <a:ext cx="69119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 smtClean="0"/>
          </a:p>
          <a:p>
            <a:pPr algn="ctr"/>
            <a:r>
              <a:rPr lang="ru-RU" sz="1200" dirty="0" smtClean="0"/>
              <a:t>Площадь застройки – 849,5 м2 </a:t>
            </a:r>
          </a:p>
          <a:p>
            <a:pPr algn="ctr"/>
            <a:r>
              <a:rPr lang="ru-RU" sz="1200" dirty="0" smtClean="0"/>
              <a:t>Общая площадь здания – 9 961 м2</a:t>
            </a:r>
          </a:p>
          <a:p>
            <a:pPr algn="ctr"/>
            <a:r>
              <a:rPr lang="ru-RU" sz="1200" dirty="0" smtClean="0"/>
              <a:t>Этажность здания – 15</a:t>
            </a:r>
          </a:p>
          <a:p>
            <a:pPr algn="ctr"/>
            <a:r>
              <a:rPr lang="ru-RU" sz="1200" dirty="0" smtClean="0"/>
              <a:t>Количество квартир 76</a:t>
            </a:r>
          </a:p>
          <a:p>
            <a:pPr algn="ctr"/>
            <a:r>
              <a:rPr lang="ru-RU" sz="1200" dirty="0" smtClean="0"/>
              <a:t>Сейсмичность 6 баллов</a:t>
            </a:r>
          </a:p>
          <a:p>
            <a:pPr algn="ctr"/>
            <a:r>
              <a:rPr lang="en-US" sz="1200" dirty="0" smtClean="0"/>
              <a:t>II</a:t>
            </a:r>
            <a:r>
              <a:rPr lang="ru-RU" sz="1200" dirty="0" smtClean="0"/>
              <a:t> В Климатический подрайон</a:t>
            </a:r>
          </a:p>
          <a:p>
            <a:pPr algn="ctr"/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666" y="963974"/>
            <a:ext cx="3157138" cy="39620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966396"/>
            <a:ext cx="3167670" cy="39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465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713" y="413990"/>
            <a:ext cx="6894512" cy="566738"/>
          </a:xfrm>
        </p:spPr>
        <p:txBody>
          <a:bodyPr>
            <a:noAutofit/>
          </a:bodyPr>
          <a:lstStyle/>
          <a:p>
            <a:r>
              <a:rPr lang="ru-RU" dirty="0" smtClean="0"/>
              <a:t>Жилой комплекс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63713" y="5095528"/>
            <a:ext cx="6895739" cy="121379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Площадь </a:t>
            </a:r>
            <a:r>
              <a:rPr lang="ru-RU" sz="1200" dirty="0"/>
              <a:t>застройки –  </a:t>
            </a:r>
            <a:r>
              <a:rPr lang="ru-RU" sz="1200" dirty="0" smtClean="0"/>
              <a:t>811,5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Общая площадь квартир 2 314,56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5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Количество квартир 48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Сейсмичность 7 баллов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III</a:t>
            </a:r>
            <a:r>
              <a:rPr lang="ru-RU" sz="1200" dirty="0" smtClean="0"/>
              <a:t> Б Климатический подрайон</a:t>
            </a:r>
          </a:p>
          <a:p>
            <a:pPr>
              <a:spcBef>
                <a:spcPts val="0"/>
              </a:spcBef>
            </a:pPr>
            <a:endParaRPr lang="ru-RU" sz="1050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r="4686"/>
          <a:stretch>
            <a:fillRect/>
          </a:stretch>
        </p:blipFill>
        <p:spPr>
          <a:xfrm>
            <a:off x="1763713" y="980728"/>
            <a:ext cx="6923087" cy="4104035"/>
          </a:xfr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35297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1484784"/>
            <a:ext cx="7617717" cy="2643256"/>
          </a:xfrm>
          <a:prstGeom prst="rect">
            <a:avLst/>
          </a:prstGeom>
          <a:ln w="317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612503" y="332656"/>
            <a:ext cx="6911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АБК </a:t>
            </a:r>
            <a:r>
              <a:rPr lang="ru-RU" sz="2000" b="1" dirty="0"/>
              <a:t>к зданию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"</a:t>
            </a:r>
            <a:r>
              <a:rPr lang="ru-RU" sz="2000" b="1" dirty="0"/>
              <a:t>Сервисный </a:t>
            </a:r>
            <a:r>
              <a:rPr lang="ru-RU" sz="2000" b="1" dirty="0" err="1"/>
              <a:t>металлоцентр</a:t>
            </a:r>
            <a:r>
              <a:rPr lang="ru-RU" sz="2000" b="1" dirty="0"/>
              <a:t>" под бытовые помещения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2503" y="4437112"/>
            <a:ext cx="691197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 smtClean="0"/>
          </a:p>
          <a:p>
            <a:pPr algn="ctr"/>
            <a:r>
              <a:rPr lang="ru-RU" sz="1200" dirty="0" smtClean="0"/>
              <a:t>Площадь застройки – 5 050 м2 </a:t>
            </a:r>
          </a:p>
          <a:p>
            <a:pPr algn="ctr"/>
            <a:r>
              <a:rPr lang="ru-RU" sz="1200" dirty="0" smtClean="0"/>
              <a:t>Общая площадь здания – 22 535,3 м2</a:t>
            </a:r>
          </a:p>
          <a:p>
            <a:pPr algn="ctr"/>
            <a:r>
              <a:rPr lang="ru-RU" sz="1200" dirty="0" smtClean="0"/>
              <a:t>Этажность здания – 5</a:t>
            </a:r>
          </a:p>
          <a:p>
            <a:pPr algn="ctr"/>
            <a:r>
              <a:rPr lang="ru-RU" sz="1200" dirty="0" smtClean="0"/>
              <a:t>Сейсмичность 6 баллов</a:t>
            </a:r>
          </a:p>
          <a:p>
            <a:pPr algn="ctr"/>
            <a:r>
              <a:rPr lang="en-US" sz="1200" dirty="0" smtClean="0"/>
              <a:t>II</a:t>
            </a:r>
            <a:r>
              <a:rPr lang="ru-RU" sz="1200" dirty="0" smtClean="0"/>
              <a:t> В Климатический подрайон</a:t>
            </a:r>
          </a:p>
          <a:p>
            <a:pPr algn="ctr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957046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713" y="414337"/>
            <a:ext cx="6894512" cy="566738"/>
          </a:xfrm>
        </p:spPr>
        <p:txBody>
          <a:bodyPr/>
          <a:lstStyle/>
          <a:p>
            <a:r>
              <a:rPr lang="ru-RU" dirty="0" smtClean="0"/>
              <a:t>Нежилое здание 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45" r="145"/>
          <a:stretch>
            <a:fillRect/>
          </a:stretch>
        </p:blipFill>
        <p:spPr>
          <a:xfrm>
            <a:off x="1792288" y="981075"/>
            <a:ext cx="6894512" cy="41036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63713" y="5084763"/>
            <a:ext cx="6911443" cy="130202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Площадь застройки –  473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Общая площадь здания – 1 712,1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– 5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Сейсмичность 5 баллов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II</a:t>
            </a:r>
            <a:r>
              <a:rPr lang="ru-RU" sz="1200" dirty="0" smtClean="0"/>
              <a:t>В Климатический подрайон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111808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63713" y="414337"/>
            <a:ext cx="6894512" cy="566738"/>
          </a:xfrm>
        </p:spPr>
        <p:txBody>
          <a:bodyPr>
            <a:normAutofit fontScale="90000"/>
          </a:bodyPr>
          <a:lstStyle/>
          <a:p>
            <a:r>
              <a:rPr lang="ru-RU" b="0" dirty="0"/>
              <a:t>17-ти этажный многоквартирный жилой дом со встроенными </a:t>
            </a:r>
            <a:r>
              <a:rPr lang="ru-RU" b="0" dirty="0" smtClean="0"/>
              <a:t>помещениями</a:t>
            </a:r>
            <a:endParaRPr lang="ru-RU" dirty="0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1763713" y="5084763"/>
            <a:ext cx="6911443" cy="1302022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Площадь застройки –  769,4</a:t>
            </a:r>
            <a:r>
              <a:rPr lang="en-US" sz="1200" dirty="0" smtClean="0"/>
              <a:t> </a:t>
            </a:r>
            <a:r>
              <a:rPr lang="ru-RU" sz="1200" dirty="0" smtClean="0"/>
              <a:t>м2</a:t>
            </a: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Общая площадь здания – 3 581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– 17</a:t>
            </a: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Количество квартир </a:t>
            </a:r>
            <a:r>
              <a:rPr lang="ru-RU" sz="1200" dirty="0"/>
              <a:t>–</a:t>
            </a:r>
            <a:r>
              <a:rPr lang="ru-RU" sz="1200" dirty="0" smtClean="0"/>
              <a:t> 192 </a:t>
            </a: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Сейсмичность 5 баллов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II</a:t>
            </a:r>
            <a:r>
              <a:rPr lang="ru-RU" sz="1200" dirty="0" smtClean="0"/>
              <a:t>В Климатический подрайон</a:t>
            </a:r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518" y="981075"/>
            <a:ext cx="4848902" cy="410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829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63713" y="414337"/>
            <a:ext cx="6894512" cy="566738"/>
          </a:xfrm>
        </p:spPr>
        <p:txBody>
          <a:bodyPr>
            <a:normAutofit/>
          </a:bodyPr>
          <a:lstStyle/>
          <a:p>
            <a:r>
              <a:rPr lang="ru-RU" b="0" dirty="0" smtClean="0"/>
              <a:t>3-х этажный </a:t>
            </a:r>
            <a:r>
              <a:rPr lang="ru-RU" b="0" dirty="0"/>
              <a:t>24-х </a:t>
            </a:r>
            <a:r>
              <a:rPr lang="ru-RU" b="0" dirty="0" smtClean="0"/>
              <a:t>квартирный жилой дом</a:t>
            </a:r>
            <a:endParaRPr lang="ru-RU" dirty="0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1763713" y="5555978"/>
            <a:ext cx="6911443" cy="130202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200" dirty="0" smtClean="0"/>
              <a:t>Площадь застройки –  668,87 м</a:t>
            </a:r>
            <a:r>
              <a:rPr lang="ru-RU" sz="1200" baseline="30000" dirty="0" smtClean="0"/>
              <a:t>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Общая площадь здания – 3 581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– 3+1 мансардный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Количество квартир </a:t>
            </a:r>
            <a:r>
              <a:rPr lang="ru-RU" sz="1200" dirty="0"/>
              <a:t>–</a:t>
            </a:r>
            <a:r>
              <a:rPr lang="ru-RU" sz="1200" dirty="0" smtClean="0"/>
              <a:t> </a:t>
            </a:r>
            <a:r>
              <a:rPr lang="ru-RU" sz="1200" dirty="0"/>
              <a:t>24</a:t>
            </a:r>
            <a:r>
              <a:rPr lang="ru-RU" sz="1200" dirty="0" smtClean="0"/>
              <a:t> </a:t>
            </a: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Сейсмичность </a:t>
            </a:r>
            <a:r>
              <a:rPr lang="ru-RU" sz="1200" dirty="0"/>
              <a:t>6</a:t>
            </a:r>
            <a:r>
              <a:rPr lang="ru-RU" sz="1200" dirty="0" smtClean="0"/>
              <a:t> баллов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II</a:t>
            </a:r>
            <a:r>
              <a:rPr lang="ru-RU" sz="1200" dirty="0" smtClean="0"/>
              <a:t>В Климатический подрайон</a:t>
            </a:r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13" y="976681"/>
            <a:ext cx="6804248" cy="400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230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63713" y="414337"/>
            <a:ext cx="6894512" cy="566738"/>
          </a:xfrm>
        </p:spPr>
        <p:txBody>
          <a:bodyPr>
            <a:normAutofit/>
          </a:bodyPr>
          <a:lstStyle/>
          <a:p>
            <a:r>
              <a:rPr lang="ru-RU" b="0" dirty="0"/>
              <a:t>9-ти этажный жилой дом</a:t>
            </a:r>
            <a:endParaRPr lang="ru-RU" dirty="0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1763713" y="5555978"/>
            <a:ext cx="6911443" cy="130202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200" dirty="0" smtClean="0"/>
              <a:t>Площадь застройки –  710,2 м</a:t>
            </a:r>
            <a:r>
              <a:rPr lang="ru-RU" sz="1200" baseline="30000" dirty="0" smtClean="0"/>
              <a:t>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Общая площадь здания – 4 591,4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– 10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Количество квартир </a:t>
            </a:r>
            <a:r>
              <a:rPr lang="ru-RU" sz="1200" dirty="0"/>
              <a:t>–</a:t>
            </a:r>
            <a:r>
              <a:rPr lang="ru-RU" sz="1200" dirty="0" smtClean="0"/>
              <a:t> 68 </a:t>
            </a: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Сейсмичность </a:t>
            </a:r>
            <a:r>
              <a:rPr lang="ru-RU" sz="1200" dirty="0"/>
              <a:t>6</a:t>
            </a:r>
            <a:r>
              <a:rPr lang="ru-RU" sz="1200" dirty="0" smtClean="0"/>
              <a:t> баллов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II</a:t>
            </a:r>
            <a:r>
              <a:rPr lang="ru-RU" sz="1200" dirty="0" smtClean="0"/>
              <a:t>В Климатический подрайон</a:t>
            </a:r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17" y="981076"/>
            <a:ext cx="6665739" cy="424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139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63713" y="414336"/>
            <a:ext cx="6894512" cy="854423"/>
          </a:xfrm>
        </p:spPr>
        <p:txBody>
          <a:bodyPr>
            <a:normAutofit fontScale="90000"/>
          </a:bodyPr>
          <a:lstStyle/>
          <a:p>
            <a:r>
              <a:rPr lang="ru-RU" b="0" dirty="0"/>
              <a:t>Многоэтажный жилой комплекс со встроенными и встроенно-пристроенными нежилыми помещениями общественного назначения, с наземной многоуровневой автостоянкой, с объектами инженерно-технической инфраструктуры</a:t>
            </a:r>
            <a:endParaRPr lang="ru-RU" dirty="0"/>
          </a:p>
        </p:txBody>
      </p:sp>
      <p:sp>
        <p:nvSpPr>
          <p:cNvPr id="7" name="Текст 3"/>
          <p:cNvSpPr>
            <a:spLocks noGrp="1"/>
          </p:cNvSpPr>
          <p:nvPr>
            <p:ph type="body" sz="half" idx="2"/>
          </p:nvPr>
        </p:nvSpPr>
        <p:spPr>
          <a:xfrm>
            <a:off x="1763713" y="5555978"/>
            <a:ext cx="6911443" cy="130202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200" dirty="0" smtClean="0"/>
              <a:t>Площадь застройки –  </a:t>
            </a:r>
            <a:r>
              <a:rPr lang="ru-RU" sz="1200" dirty="0"/>
              <a:t>8 504,0</a:t>
            </a:r>
            <a:r>
              <a:rPr lang="ru-RU" sz="1200" dirty="0" smtClean="0"/>
              <a:t> м</a:t>
            </a:r>
            <a:r>
              <a:rPr lang="ru-RU" sz="1200" baseline="30000" dirty="0" smtClean="0"/>
              <a:t>2</a:t>
            </a:r>
          </a:p>
          <a:p>
            <a:pPr>
              <a:spcBef>
                <a:spcPts val="0"/>
              </a:spcBef>
            </a:pPr>
            <a:r>
              <a:rPr lang="ru-RU" sz="1200" dirty="0"/>
              <a:t>Количество зданий  - 7 </a:t>
            </a: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– </a:t>
            </a:r>
            <a:r>
              <a:rPr lang="en-US" sz="1200" dirty="0" smtClean="0"/>
              <a:t>27</a:t>
            </a:r>
            <a:endParaRPr lang="ru-RU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Количество квартир </a:t>
            </a:r>
            <a:r>
              <a:rPr lang="ru-RU" sz="1200" dirty="0"/>
              <a:t>–</a:t>
            </a:r>
            <a:r>
              <a:rPr lang="ru-RU" sz="1200" dirty="0" smtClean="0"/>
              <a:t> </a:t>
            </a:r>
            <a:r>
              <a:rPr lang="en-US" sz="1200" dirty="0" smtClean="0"/>
              <a:t>238</a:t>
            </a:r>
            <a:r>
              <a:rPr lang="ru-RU" sz="1200" dirty="0" smtClean="0"/>
              <a:t> </a:t>
            </a: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Сейсмичность </a:t>
            </a:r>
            <a:r>
              <a:rPr lang="en-US" sz="1200" dirty="0" smtClean="0"/>
              <a:t>8</a:t>
            </a:r>
            <a:r>
              <a:rPr lang="ru-RU" sz="1200" dirty="0" smtClean="0"/>
              <a:t> баллов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I</a:t>
            </a:r>
            <a:r>
              <a:rPr lang="ru-RU" sz="1200" dirty="0" smtClean="0"/>
              <a:t>В Климатический подрайон</a:t>
            </a:r>
            <a:endParaRPr lang="ru-RU" sz="1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68760"/>
            <a:ext cx="5763429" cy="425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616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63713" y="414336"/>
            <a:ext cx="6894512" cy="854423"/>
          </a:xfrm>
        </p:spPr>
        <p:txBody>
          <a:bodyPr>
            <a:normAutofit/>
          </a:bodyPr>
          <a:lstStyle/>
          <a:p>
            <a:r>
              <a:rPr lang="ru-RU" dirty="0" err="1"/>
              <a:t>Среднеэтажная</a:t>
            </a:r>
            <a:r>
              <a:rPr lang="ru-RU" dirty="0"/>
              <a:t> жилая </a:t>
            </a:r>
            <a:r>
              <a:rPr lang="ru-RU" dirty="0" smtClean="0"/>
              <a:t>застройка</a:t>
            </a:r>
            <a:endParaRPr lang="ru-RU" dirty="0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1763713" y="5555978"/>
            <a:ext cx="6911443" cy="130202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200" dirty="0" smtClean="0"/>
              <a:t>Площадь застройки –  938,5</a:t>
            </a:r>
            <a:r>
              <a:rPr lang="en-US" sz="1200" dirty="0" smtClean="0"/>
              <a:t> </a:t>
            </a:r>
            <a:r>
              <a:rPr lang="ru-RU" sz="1200" dirty="0" smtClean="0"/>
              <a:t>м</a:t>
            </a:r>
            <a:r>
              <a:rPr lang="ru-RU" sz="1200" baseline="30000" dirty="0" smtClean="0"/>
              <a:t>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– </a:t>
            </a:r>
            <a:r>
              <a:rPr lang="en-US" sz="1200" dirty="0" smtClean="0"/>
              <a:t>7</a:t>
            </a:r>
            <a:endParaRPr lang="ru-RU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Количество квартир </a:t>
            </a:r>
            <a:r>
              <a:rPr lang="ru-RU" sz="1200" dirty="0"/>
              <a:t>–</a:t>
            </a:r>
            <a:r>
              <a:rPr lang="ru-RU" sz="1200" dirty="0" smtClean="0"/>
              <a:t> </a:t>
            </a:r>
            <a:r>
              <a:rPr lang="en-US" sz="1200" dirty="0" smtClean="0"/>
              <a:t>72</a:t>
            </a:r>
            <a:r>
              <a:rPr lang="ru-RU" sz="1200" dirty="0" smtClean="0"/>
              <a:t> </a:t>
            </a: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Сейсмичность </a:t>
            </a:r>
            <a:r>
              <a:rPr lang="en-US" sz="1200" dirty="0" smtClean="0"/>
              <a:t>6</a:t>
            </a:r>
            <a:r>
              <a:rPr lang="ru-RU" sz="1200" dirty="0" smtClean="0"/>
              <a:t> баллов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II</a:t>
            </a:r>
            <a:r>
              <a:rPr lang="ru-RU" sz="1200" dirty="0" smtClean="0"/>
              <a:t>В Климатический подрайон</a:t>
            </a:r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561" y="1556792"/>
            <a:ext cx="7344816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52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63713" y="414336"/>
            <a:ext cx="6894512" cy="854423"/>
          </a:xfrm>
        </p:spPr>
        <p:txBody>
          <a:bodyPr>
            <a:normAutofit/>
          </a:bodyPr>
          <a:lstStyle/>
          <a:p>
            <a:r>
              <a:rPr lang="ru-RU" dirty="0" err="1"/>
              <a:t>Среднеэтажная</a:t>
            </a:r>
            <a:r>
              <a:rPr lang="ru-RU" dirty="0"/>
              <a:t> жилая </a:t>
            </a:r>
            <a:r>
              <a:rPr lang="ru-RU" dirty="0" smtClean="0"/>
              <a:t>застройка</a:t>
            </a:r>
            <a:endParaRPr lang="ru-RU" dirty="0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1763713" y="5555978"/>
            <a:ext cx="6911443" cy="130202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200" dirty="0" smtClean="0"/>
              <a:t>Площадь застройки –  1</a:t>
            </a:r>
            <a:r>
              <a:rPr lang="en-US" sz="1200" dirty="0" smtClean="0"/>
              <a:t> </a:t>
            </a:r>
            <a:r>
              <a:rPr lang="ru-RU" sz="1200" dirty="0" smtClean="0"/>
              <a:t>121,71</a:t>
            </a:r>
            <a:r>
              <a:rPr lang="en-US" sz="1200" dirty="0" smtClean="0"/>
              <a:t> </a:t>
            </a:r>
            <a:r>
              <a:rPr lang="ru-RU" sz="1200" dirty="0" smtClean="0"/>
              <a:t>м</a:t>
            </a:r>
            <a:r>
              <a:rPr lang="ru-RU" sz="1200" baseline="30000" dirty="0" smtClean="0"/>
              <a:t>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– </a:t>
            </a:r>
            <a:r>
              <a:rPr lang="en-US" sz="1200" dirty="0" smtClean="0"/>
              <a:t>7</a:t>
            </a:r>
            <a:endParaRPr lang="ru-RU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Количество квартир </a:t>
            </a:r>
            <a:r>
              <a:rPr lang="ru-RU" sz="1200" dirty="0"/>
              <a:t>–</a:t>
            </a:r>
            <a:r>
              <a:rPr lang="ru-RU" sz="1200" dirty="0" smtClean="0"/>
              <a:t> </a:t>
            </a:r>
            <a:r>
              <a:rPr lang="en-US" sz="1200" dirty="0" smtClean="0"/>
              <a:t>54</a:t>
            </a:r>
            <a:r>
              <a:rPr lang="ru-RU" sz="1200" dirty="0" smtClean="0"/>
              <a:t> </a:t>
            </a: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Сейсмичность </a:t>
            </a:r>
            <a:r>
              <a:rPr lang="en-US" sz="1200" dirty="0" smtClean="0"/>
              <a:t>6</a:t>
            </a:r>
            <a:r>
              <a:rPr lang="ru-RU" sz="1200" dirty="0" smtClean="0"/>
              <a:t> баллов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II</a:t>
            </a:r>
            <a:r>
              <a:rPr lang="ru-RU" sz="1200" dirty="0" smtClean="0"/>
              <a:t>В Климатический подрайон</a:t>
            </a:r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17" y="1268759"/>
            <a:ext cx="6811055" cy="417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40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Мальцев\Desktop\Домики на задний фон презентации.wmf"/>
          <p:cNvPicPr>
            <a:picLocks noChangeAspect="1" noChangeArrowheads="1"/>
          </p:cNvPicPr>
          <p:nvPr/>
        </p:nvPicPr>
        <p:blipFill>
          <a:blip r:embed="rId2" cstate="print"/>
          <a:srcRect l="1109" t="51811"/>
          <a:stretch>
            <a:fillRect/>
          </a:stretch>
        </p:blipFill>
        <p:spPr bwMode="auto">
          <a:xfrm>
            <a:off x="1474119" y="4787973"/>
            <a:ext cx="7124237" cy="193276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67744" y="1212979"/>
            <a:ext cx="640794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70C0"/>
                </a:solidFill>
              </a:rPr>
              <a:t>База представляет собой перечень объектов - жилые дома, административные здания, производственные, логистические комплексы и т.п., по которым есть положительное заключение нашей негосударственной экспертизы.  Она позволяет эффективно использовать готовую типовую проектную документацию для строительства новых объектов, что обеспечит быстрое прохождение экспертизы, сокращение сроков строительства </a:t>
            </a:r>
            <a:r>
              <a:rPr lang="ru-RU" sz="2000" b="1" dirty="0" smtClean="0">
                <a:solidFill>
                  <a:srgbClr val="0070C0"/>
                </a:solidFill>
              </a:rPr>
              <a:t>и расходов </a:t>
            </a:r>
            <a:r>
              <a:rPr lang="ru-RU" sz="2000" b="1" dirty="0">
                <a:solidFill>
                  <a:srgbClr val="0070C0"/>
                </a:solidFill>
              </a:rPr>
              <a:t>на </a:t>
            </a:r>
            <a:r>
              <a:rPr lang="ru-RU" sz="2000" b="1" dirty="0" smtClean="0">
                <a:solidFill>
                  <a:srgbClr val="0070C0"/>
                </a:solidFill>
              </a:rPr>
              <a:t>реализацию строительного </a:t>
            </a:r>
            <a:r>
              <a:rPr lang="ru-RU" sz="2000" b="1" dirty="0">
                <a:solidFill>
                  <a:srgbClr val="0070C0"/>
                </a:solidFill>
              </a:rPr>
              <a:t>проекта.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srgbClr val="0070C0"/>
                </a:solidFill>
              </a:rPr>
              <a:t> 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srgbClr val="0070C0"/>
                </a:solidFill>
              </a:rPr>
              <a:t>Представляем Вашему вниманию часть проектов базы.</a:t>
            </a:r>
          </a:p>
        </p:txBody>
      </p:sp>
    </p:spTree>
    <p:extLst>
      <p:ext uri="{BB962C8B-B14F-4D97-AF65-F5344CB8AC3E}">
        <p14:creationId xmlns:p14="http://schemas.microsoft.com/office/powerpoint/2010/main" val="5895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63713" y="414336"/>
            <a:ext cx="6894512" cy="854423"/>
          </a:xfrm>
        </p:spPr>
        <p:txBody>
          <a:bodyPr>
            <a:normAutofit/>
          </a:bodyPr>
          <a:lstStyle/>
          <a:p>
            <a:r>
              <a:rPr lang="ru-RU" dirty="0" err="1"/>
              <a:t>Среднеэтажная</a:t>
            </a:r>
            <a:r>
              <a:rPr lang="ru-RU" dirty="0"/>
              <a:t> жилая </a:t>
            </a:r>
            <a:r>
              <a:rPr lang="ru-RU" dirty="0" smtClean="0"/>
              <a:t>застройка</a:t>
            </a:r>
            <a:endParaRPr lang="ru-RU" dirty="0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1763713" y="5555978"/>
            <a:ext cx="6911443" cy="130202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200" dirty="0" smtClean="0"/>
              <a:t>Площадь застройки –  3</a:t>
            </a:r>
            <a:r>
              <a:rPr lang="en-US" sz="1200" dirty="0" smtClean="0"/>
              <a:t> </a:t>
            </a:r>
            <a:r>
              <a:rPr lang="ru-RU" sz="1200" dirty="0" smtClean="0"/>
              <a:t>689,0</a:t>
            </a:r>
            <a:r>
              <a:rPr lang="en-US" sz="1200" dirty="0" smtClean="0"/>
              <a:t> </a:t>
            </a:r>
            <a:r>
              <a:rPr lang="ru-RU" sz="1200" dirty="0" smtClean="0"/>
              <a:t>м</a:t>
            </a:r>
            <a:r>
              <a:rPr lang="ru-RU" sz="1200" baseline="30000" dirty="0" smtClean="0"/>
              <a:t>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– </a:t>
            </a:r>
            <a:r>
              <a:rPr lang="en-US" sz="1200" dirty="0" smtClean="0"/>
              <a:t>7</a:t>
            </a:r>
            <a:endParaRPr lang="ru-RU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Количество квартир </a:t>
            </a:r>
            <a:r>
              <a:rPr lang="ru-RU" sz="1200" dirty="0"/>
              <a:t>–</a:t>
            </a:r>
            <a:r>
              <a:rPr lang="ru-RU" sz="1200" dirty="0" smtClean="0"/>
              <a:t> </a:t>
            </a:r>
            <a:r>
              <a:rPr lang="en-US" sz="1200" dirty="0" smtClean="0"/>
              <a:t>280</a:t>
            </a:r>
            <a:r>
              <a:rPr lang="ru-RU" sz="1200" dirty="0" smtClean="0"/>
              <a:t> </a:t>
            </a: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Сейсмичность </a:t>
            </a:r>
            <a:r>
              <a:rPr lang="en-US" sz="1200" dirty="0" smtClean="0"/>
              <a:t>6</a:t>
            </a:r>
            <a:r>
              <a:rPr lang="ru-RU" sz="1200" dirty="0" smtClean="0"/>
              <a:t> баллов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II</a:t>
            </a:r>
            <a:r>
              <a:rPr lang="ru-RU" sz="1200" dirty="0" smtClean="0"/>
              <a:t>В Климатический подрайон</a:t>
            </a:r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004" y="1268760"/>
            <a:ext cx="7316221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62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63713" y="414336"/>
            <a:ext cx="6894512" cy="854423"/>
          </a:xfrm>
        </p:spPr>
        <p:txBody>
          <a:bodyPr>
            <a:normAutofit/>
          </a:bodyPr>
          <a:lstStyle/>
          <a:p>
            <a:r>
              <a:rPr lang="ru-RU" dirty="0" err="1"/>
              <a:t>Среднеэтажная</a:t>
            </a:r>
            <a:r>
              <a:rPr lang="ru-RU" dirty="0"/>
              <a:t> жилая </a:t>
            </a:r>
            <a:r>
              <a:rPr lang="ru-RU" dirty="0" smtClean="0"/>
              <a:t>застройка</a:t>
            </a:r>
            <a:endParaRPr lang="ru-RU" dirty="0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1763713" y="5555978"/>
            <a:ext cx="6911443" cy="130202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200" dirty="0" smtClean="0"/>
              <a:t>Площадь застройки –  938,5</a:t>
            </a:r>
            <a:r>
              <a:rPr lang="en-US" sz="1200" dirty="0" smtClean="0"/>
              <a:t> </a:t>
            </a:r>
            <a:r>
              <a:rPr lang="ru-RU" sz="1200" dirty="0" smtClean="0"/>
              <a:t>м</a:t>
            </a:r>
            <a:r>
              <a:rPr lang="ru-RU" sz="1200" baseline="30000" dirty="0" smtClean="0"/>
              <a:t>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– </a:t>
            </a:r>
            <a:r>
              <a:rPr lang="en-US" sz="1200" dirty="0" smtClean="0"/>
              <a:t>7</a:t>
            </a:r>
            <a:endParaRPr lang="ru-RU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Количество квартир </a:t>
            </a:r>
            <a:r>
              <a:rPr lang="ru-RU" sz="1200" dirty="0"/>
              <a:t>–</a:t>
            </a:r>
            <a:r>
              <a:rPr lang="ru-RU" sz="1200" dirty="0" smtClean="0"/>
              <a:t> </a:t>
            </a:r>
            <a:r>
              <a:rPr lang="en-US" sz="1200" dirty="0" smtClean="0"/>
              <a:t>92</a:t>
            </a:r>
            <a:r>
              <a:rPr lang="ru-RU" sz="1200" dirty="0" smtClean="0"/>
              <a:t> </a:t>
            </a: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Сейсмичность </a:t>
            </a:r>
            <a:r>
              <a:rPr lang="en-US" sz="1200" dirty="0" smtClean="0"/>
              <a:t>6</a:t>
            </a:r>
            <a:r>
              <a:rPr lang="ru-RU" sz="1200" dirty="0" smtClean="0"/>
              <a:t> баллов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II</a:t>
            </a:r>
            <a:r>
              <a:rPr lang="ru-RU" sz="1200" dirty="0" smtClean="0"/>
              <a:t>В Климатический подрайон</a:t>
            </a:r>
            <a:endParaRPr 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56792"/>
            <a:ext cx="7678222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821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63713" y="414336"/>
            <a:ext cx="6894512" cy="854423"/>
          </a:xfrm>
        </p:spPr>
        <p:txBody>
          <a:bodyPr>
            <a:normAutofit/>
          </a:bodyPr>
          <a:lstStyle/>
          <a:p>
            <a:r>
              <a:rPr lang="ru-RU" dirty="0" err="1"/>
              <a:t>Среднеэтажная</a:t>
            </a:r>
            <a:r>
              <a:rPr lang="ru-RU" dirty="0"/>
              <a:t> жилая </a:t>
            </a:r>
            <a:r>
              <a:rPr lang="ru-RU" dirty="0" smtClean="0"/>
              <a:t>застройка</a:t>
            </a:r>
            <a:endParaRPr lang="ru-RU" dirty="0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1763713" y="5555978"/>
            <a:ext cx="6911443" cy="130202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200" dirty="0" smtClean="0"/>
              <a:t>Площадь застройки –  1</a:t>
            </a:r>
            <a:r>
              <a:rPr lang="en-US" sz="1200" dirty="0" smtClean="0"/>
              <a:t> </a:t>
            </a:r>
            <a:r>
              <a:rPr lang="ru-RU" sz="1200" dirty="0" smtClean="0"/>
              <a:t>017,5</a:t>
            </a:r>
            <a:r>
              <a:rPr lang="en-US" sz="1200" dirty="0" smtClean="0"/>
              <a:t> </a:t>
            </a:r>
            <a:r>
              <a:rPr lang="ru-RU" sz="1200" dirty="0" smtClean="0"/>
              <a:t>м</a:t>
            </a:r>
            <a:r>
              <a:rPr lang="ru-RU" sz="1200" baseline="30000" dirty="0" smtClean="0"/>
              <a:t>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– </a:t>
            </a:r>
            <a:r>
              <a:rPr lang="en-US" sz="1200" dirty="0" smtClean="0"/>
              <a:t>7</a:t>
            </a:r>
            <a:endParaRPr lang="ru-RU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Количество квартир </a:t>
            </a:r>
            <a:r>
              <a:rPr lang="ru-RU" sz="1200" dirty="0"/>
              <a:t>–</a:t>
            </a:r>
            <a:r>
              <a:rPr lang="ru-RU" sz="1200" dirty="0" smtClean="0"/>
              <a:t> </a:t>
            </a:r>
            <a:r>
              <a:rPr lang="en-US" sz="1200" dirty="0" smtClean="0"/>
              <a:t>96</a:t>
            </a:r>
            <a:r>
              <a:rPr lang="ru-RU" sz="1200" dirty="0" smtClean="0"/>
              <a:t> </a:t>
            </a: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Сейсмичность </a:t>
            </a:r>
            <a:r>
              <a:rPr lang="en-US" sz="1200" dirty="0" smtClean="0"/>
              <a:t>6</a:t>
            </a:r>
            <a:r>
              <a:rPr lang="ru-RU" sz="1200" dirty="0" smtClean="0"/>
              <a:t> баллов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II</a:t>
            </a:r>
            <a:r>
              <a:rPr lang="ru-RU" sz="1200" dirty="0" smtClean="0"/>
              <a:t>В Климатический подрайон</a:t>
            </a:r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772816"/>
            <a:ext cx="6472870" cy="331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394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63713" y="414336"/>
            <a:ext cx="6894512" cy="854423"/>
          </a:xfrm>
        </p:spPr>
        <p:txBody>
          <a:bodyPr>
            <a:normAutofit/>
          </a:bodyPr>
          <a:lstStyle/>
          <a:p>
            <a:r>
              <a:rPr lang="ru-RU" dirty="0" smtClean="0"/>
              <a:t>Многоквартирный жилой дом</a:t>
            </a:r>
            <a:endParaRPr lang="ru-RU" dirty="0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1763713" y="5555978"/>
            <a:ext cx="6911443" cy="130202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200" dirty="0" smtClean="0"/>
              <a:t>Площадь застройки –  2 162,96 м</a:t>
            </a:r>
            <a:r>
              <a:rPr lang="ru-RU" sz="1200" baseline="30000" dirty="0" smtClean="0"/>
              <a:t>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– </a:t>
            </a:r>
            <a:r>
              <a:rPr lang="en-US" sz="1200" dirty="0" smtClean="0"/>
              <a:t>7</a:t>
            </a:r>
            <a:endParaRPr lang="ru-RU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Количество квартир </a:t>
            </a:r>
            <a:r>
              <a:rPr lang="ru-RU" sz="1200" dirty="0"/>
              <a:t>–</a:t>
            </a:r>
            <a:r>
              <a:rPr lang="ru-RU" sz="1200" dirty="0" smtClean="0"/>
              <a:t> 184 </a:t>
            </a: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Сейсмичность </a:t>
            </a:r>
            <a:r>
              <a:rPr lang="en-US" sz="1200" dirty="0" smtClean="0"/>
              <a:t>6</a:t>
            </a:r>
            <a:r>
              <a:rPr lang="ru-RU" sz="1200" dirty="0" smtClean="0"/>
              <a:t> баллов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II</a:t>
            </a:r>
            <a:r>
              <a:rPr lang="ru-RU" sz="1200" dirty="0" smtClean="0"/>
              <a:t>В Климатический подрайон</a:t>
            </a:r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44824"/>
            <a:ext cx="7560840" cy="267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81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63713" y="414336"/>
            <a:ext cx="6894512" cy="854423"/>
          </a:xfrm>
        </p:spPr>
        <p:txBody>
          <a:bodyPr>
            <a:normAutofit/>
          </a:bodyPr>
          <a:lstStyle/>
          <a:p>
            <a:r>
              <a:rPr lang="ru-RU" dirty="0"/>
              <a:t>Жилой микрорайон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1763713" y="5555978"/>
            <a:ext cx="6911443" cy="130202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200" dirty="0" smtClean="0"/>
              <a:t>Площадь застройки –  2 633,97 м</a:t>
            </a:r>
            <a:r>
              <a:rPr lang="ru-RU" sz="1200" baseline="30000" dirty="0" smtClean="0"/>
              <a:t>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– 9-12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Количество квартир </a:t>
            </a:r>
            <a:r>
              <a:rPr lang="ru-RU" sz="1200" dirty="0"/>
              <a:t>–</a:t>
            </a:r>
            <a:r>
              <a:rPr lang="ru-RU" sz="1200" dirty="0" smtClean="0"/>
              <a:t> 320 </a:t>
            </a: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Сейсмичность </a:t>
            </a:r>
            <a:r>
              <a:rPr lang="ru-RU" sz="1200" dirty="0"/>
              <a:t>7</a:t>
            </a:r>
            <a:r>
              <a:rPr lang="ru-RU" sz="1200" dirty="0" smtClean="0"/>
              <a:t> баллов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I</a:t>
            </a:r>
            <a:r>
              <a:rPr lang="ru-RU" sz="1200" dirty="0" smtClean="0"/>
              <a:t> В Климатический подрайон</a:t>
            </a:r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08101"/>
            <a:ext cx="7740352" cy="260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445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63713" y="414336"/>
            <a:ext cx="6894512" cy="854423"/>
          </a:xfrm>
        </p:spPr>
        <p:txBody>
          <a:bodyPr>
            <a:normAutofit/>
          </a:bodyPr>
          <a:lstStyle/>
          <a:p>
            <a:r>
              <a:rPr lang="ru-RU" dirty="0"/>
              <a:t>Жилой комплекс, </a:t>
            </a:r>
            <a:r>
              <a:rPr lang="ru-RU" dirty="0" smtClean="0"/>
              <a:t>с </a:t>
            </a:r>
            <a:r>
              <a:rPr lang="ru-RU" dirty="0"/>
              <a:t>автостоянкой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1763713" y="5555978"/>
            <a:ext cx="6911443" cy="130202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200" dirty="0" smtClean="0"/>
              <a:t>Площадь застройки –  </a:t>
            </a:r>
            <a:r>
              <a:rPr lang="ru-RU" sz="1200" dirty="0"/>
              <a:t>2</a:t>
            </a:r>
            <a:r>
              <a:rPr lang="en-US" sz="1200" dirty="0"/>
              <a:t> </a:t>
            </a:r>
            <a:r>
              <a:rPr lang="ru-RU" sz="1200" dirty="0" smtClean="0"/>
              <a:t>623,8 м</a:t>
            </a:r>
            <a:r>
              <a:rPr lang="ru-RU" sz="1200" baseline="30000" dirty="0" smtClean="0"/>
              <a:t>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– 15-16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Количество квартир </a:t>
            </a:r>
            <a:r>
              <a:rPr lang="ru-RU" sz="1200" dirty="0"/>
              <a:t>–</a:t>
            </a:r>
            <a:r>
              <a:rPr lang="ru-RU" sz="1200" dirty="0" smtClean="0"/>
              <a:t> 562 </a:t>
            </a: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Сейсмичность </a:t>
            </a:r>
            <a:r>
              <a:rPr lang="en-US" sz="1200" dirty="0" smtClean="0"/>
              <a:t>6</a:t>
            </a:r>
            <a:r>
              <a:rPr lang="ru-RU" sz="1200" dirty="0" smtClean="0"/>
              <a:t> баллов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I</a:t>
            </a:r>
            <a:r>
              <a:rPr lang="en-US" sz="1200" dirty="0"/>
              <a:t>I</a:t>
            </a:r>
            <a:r>
              <a:rPr lang="ru-RU" sz="1200" dirty="0" smtClean="0"/>
              <a:t> В Климатический подрайон</a:t>
            </a:r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88023"/>
            <a:ext cx="6906589" cy="404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739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63713" y="414336"/>
            <a:ext cx="6894512" cy="854423"/>
          </a:xfrm>
        </p:spPr>
        <p:txBody>
          <a:bodyPr>
            <a:normAutofit/>
          </a:bodyPr>
          <a:lstStyle/>
          <a:p>
            <a:r>
              <a:rPr lang="ru-RU" dirty="0"/>
              <a:t>Многоквартирный жилой дом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1763713" y="5555978"/>
            <a:ext cx="6911443" cy="130202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200" dirty="0" smtClean="0"/>
              <a:t>Площадь застройки –  1469 м</a:t>
            </a:r>
            <a:r>
              <a:rPr lang="ru-RU" sz="1200" baseline="30000" dirty="0" smtClean="0"/>
              <a:t>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– 6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Количество квартир </a:t>
            </a:r>
            <a:r>
              <a:rPr lang="ru-RU" sz="1200" dirty="0"/>
              <a:t>–</a:t>
            </a:r>
            <a:r>
              <a:rPr lang="ru-RU" sz="1200" dirty="0" smtClean="0"/>
              <a:t> 105</a:t>
            </a: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Сейсмичность </a:t>
            </a:r>
            <a:r>
              <a:rPr lang="en-US" sz="1200" dirty="0" smtClean="0"/>
              <a:t>6</a:t>
            </a:r>
            <a:r>
              <a:rPr lang="ru-RU" sz="1200" dirty="0" smtClean="0"/>
              <a:t> баллов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I</a:t>
            </a:r>
            <a:r>
              <a:rPr lang="ru-RU" sz="1200" dirty="0" smtClean="0"/>
              <a:t> В Климатический подрайон</a:t>
            </a:r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68500"/>
            <a:ext cx="7632848" cy="33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844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63713" y="414336"/>
            <a:ext cx="6894512" cy="854423"/>
          </a:xfrm>
        </p:spPr>
        <p:txBody>
          <a:bodyPr>
            <a:normAutofit/>
          </a:bodyPr>
          <a:lstStyle/>
          <a:p>
            <a:r>
              <a:rPr lang="ru-RU" dirty="0"/>
              <a:t>Многоквартирный жилой дом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1763713" y="5555978"/>
            <a:ext cx="6911443" cy="130202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200" dirty="0" smtClean="0"/>
              <a:t>Площадь застройки –  </a:t>
            </a:r>
            <a:r>
              <a:rPr lang="ru-RU" sz="1200" dirty="0"/>
              <a:t>1508,3</a:t>
            </a:r>
            <a:r>
              <a:rPr lang="ru-RU" sz="1200" dirty="0" smtClean="0"/>
              <a:t> м</a:t>
            </a:r>
            <a:r>
              <a:rPr lang="ru-RU" sz="1200" baseline="30000" dirty="0" smtClean="0"/>
              <a:t>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– 3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Количество квартир </a:t>
            </a:r>
            <a:r>
              <a:rPr lang="ru-RU" sz="1200" dirty="0"/>
              <a:t>–</a:t>
            </a:r>
            <a:r>
              <a:rPr lang="ru-RU" sz="1200" dirty="0" smtClean="0"/>
              <a:t> 57</a:t>
            </a: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Сейсмичность 7 баллов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I</a:t>
            </a:r>
            <a:r>
              <a:rPr lang="ru-RU" sz="1200" dirty="0" smtClean="0"/>
              <a:t> В Климатический подрайон</a:t>
            </a:r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86847"/>
            <a:ext cx="7632848" cy="228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6523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6743" y="414337"/>
            <a:ext cx="6894512" cy="566738"/>
          </a:xfrm>
        </p:spPr>
        <p:txBody>
          <a:bodyPr>
            <a:normAutofit/>
          </a:bodyPr>
          <a:lstStyle/>
          <a:p>
            <a:r>
              <a:rPr lang="ru-RU" dirty="0"/>
              <a:t>Торговый </a:t>
            </a:r>
            <a:r>
              <a:rPr lang="ru-RU" dirty="0" smtClean="0"/>
              <a:t>центр</a:t>
            </a:r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903" b="1903"/>
          <a:stretch>
            <a:fillRect/>
          </a:stretch>
        </p:blipFill>
        <p:spPr>
          <a:xfrm>
            <a:off x="1781176" y="988007"/>
            <a:ext cx="6894512" cy="409717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81176" y="5085184"/>
            <a:ext cx="6894512" cy="130202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/>
              <a:t>Площадь застройки –  811,5 м2</a:t>
            </a:r>
          </a:p>
          <a:p>
            <a:pPr>
              <a:spcBef>
                <a:spcPts val="0"/>
              </a:spcBef>
            </a:pPr>
            <a:r>
              <a:rPr lang="ru-RU" sz="1200" dirty="0"/>
              <a:t>Общая площадь квартир 2 314,56</a:t>
            </a:r>
          </a:p>
          <a:p>
            <a:pPr>
              <a:spcBef>
                <a:spcPts val="0"/>
              </a:spcBef>
            </a:pPr>
            <a:r>
              <a:rPr lang="ru-RU" sz="1200" dirty="0"/>
              <a:t>Этажность здания 5</a:t>
            </a:r>
          </a:p>
          <a:p>
            <a:pPr>
              <a:spcBef>
                <a:spcPts val="0"/>
              </a:spcBef>
            </a:pPr>
            <a:r>
              <a:rPr lang="ru-RU" sz="1200" dirty="0"/>
              <a:t>Количество квартир 48</a:t>
            </a:r>
          </a:p>
          <a:p>
            <a:pPr>
              <a:spcBef>
                <a:spcPts val="0"/>
              </a:spcBef>
            </a:pPr>
            <a:r>
              <a:rPr lang="ru-RU" sz="1200" dirty="0"/>
              <a:t>Сейсмичность 7 баллов</a:t>
            </a:r>
          </a:p>
          <a:p>
            <a:pPr>
              <a:spcBef>
                <a:spcPts val="0"/>
              </a:spcBef>
            </a:pPr>
            <a:r>
              <a:rPr lang="ru-RU" sz="1200" dirty="0"/>
              <a:t>III Б Климатический подрайон</a:t>
            </a:r>
          </a:p>
        </p:txBody>
      </p:sp>
    </p:spTree>
    <p:extLst>
      <p:ext uri="{BB962C8B-B14F-4D97-AF65-F5344CB8AC3E}">
        <p14:creationId xmlns:p14="http://schemas.microsoft.com/office/powerpoint/2010/main" val="12160011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1328" y="414337"/>
            <a:ext cx="6894512" cy="566738"/>
          </a:xfrm>
        </p:spPr>
        <p:txBody>
          <a:bodyPr/>
          <a:lstStyle/>
          <a:p>
            <a:r>
              <a:rPr lang="ru-RU" dirty="0"/>
              <a:t>Торговый комплекс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81" b="1681"/>
          <a:stretch>
            <a:fillRect/>
          </a:stretch>
        </p:blipFill>
        <p:spPr>
          <a:xfrm>
            <a:off x="1763713" y="981075"/>
            <a:ext cx="6923087" cy="411480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66367" y="5095876"/>
            <a:ext cx="6894512" cy="130202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Площадь </a:t>
            </a:r>
            <a:r>
              <a:rPr lang="ru-RU" sz="1200" dirty="0"/>
              <a:t>застройки – </a:t>
            </a:r>
            <a:r>
              <a:rPr lang="ru-RU" sz="1200" dirty="0" smtClean="0"/>
              <a:t>11 671,49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Общая площадь здания – 12 812,69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– 1-2 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Сейсмичность 7 баллов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I</a:t>
            </a:r>
            <a:r>
              <a:rPr lang="ru-RU" sz="1200" dirty="0" smtClean="0"/>
              <a:t> В Климатический подрайон</a:t>
            </a:r>
            <a:r>
              <a:rPr lang="ru-RU" sz="1200" dirty="0"/>
              <a:t/>
            </a:r>
            <a:br>
              <a:rPr lang="ru-RU" sz="1200" dirty="0"/>
            </a:b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50286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1176" y="391484"/>
            <a:ext cx="6894512" cy="566738"/>
          </a:xfrm>
        </p:spPr>
        <p:txBody>
          <a:bodyPr>
            <a:normAutofit/>
          </a:bodyPr>
          <a:lstStyle/>
          <a:p>
            <a:r>
              <a:rPr lang="ru-RU" dirty="0"/>
              <a:t>Жилые </a:t>
            </a:r>
            <a:r>
              <a:rPr lang="ru-RU" dirty="0" smtClean="0"/>
              <a:t>дома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220" r="5220"/>
          <a:stretch>
            <a:fillRect/>
          </a:stretch>
        </p:blipFill>
        <p:spPr>
          <a:xfrm>
            <a:off x="1774220" y="981075"/>
            <a:ext cx="6911975" cy="41036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63713" y="5106297"/>
            <a:ext cx="6911975" cy="151216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Площадь застройки – 1385,4м2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Общая площадь жилого дома 1848,1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– 5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Количество квартир 30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Сейсмичность 5 баллов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I</a:t>
            </a:r>
            <a:r>
              <a:rPr lang="ru-RU" sz="1200" dirty="0" smtClean="0"/>
              <a:t> В Климатический подрайон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41121774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3742" y="397619"/>
            <a:ext cx="6894512" cy="566738"/>
          </a:xfrm>
        </p:spPr>
        <p:txBody>
          <a:bodyPr>
            <a:normAutofit/>
          </a:bodyPr>
          <a:lstStyle/>
          <a:p>
            <a:r>
              <a:rPr lang="ru-RU" dirty="0"/>
              <a:t>Торгово-досуговый </a:t>
            </a:r>
            <a:r>
              <a:rPr lang="ru-RU" dirty="0" smtClean="0"/>
              <a:t>центр</a:t>
            </a:r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38" b="738"/>
          <a:stretch>
            <a:fillRect/>
          </a:stretch>
        </p:blipFill>
        <p:spPr>
          <a:xfrm>
            <a:off x="1763713" y="981075"/>
            <a:ext cx="6911975" cy="41036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63713" y="5084763"/>
            <a:ext cx="6894512" cy="130202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Площадь </a:t>
            </a:r>
            <a:r>
              <a:rPr lang="ru-RU" sz="1200" dirty="0"/>
              <a:t>застройки – </a:t>
            </a:r>
            <a:r>
              <a:rPr lang="ru-RU" sz="1200" dirty="0" smtClean="0"/>
              <a:t>11 462,50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Общая площадь здания – 22 728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– 2 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Сейсмичность не более 6 баллов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II</a:t>
            </a:r>
            <a:r>
              <a:rPr lang="ru-RU" sz="1200" dirty="0" smtClean="0"/>
              <a:t> В Климатический подрайон</a:t>
            </a:r>
            <a:r>
              <a:rPr lang="ru-RU" sz="1200" dirty="0"/>
              <a:t/>
            </a:r>
            <a:br>
              <a:rPr lang="ru-RU" sz="1200" dirty="0"/>
            </a:b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3726822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0332" y="400340"/>
            <a:ext cx="6926468" cy="566738"/>
          </a:xfrm>
        </p:spPr>
        <p:txBody>
          <a:bodyPr>
            <a:normAutofit/>
          </a:bodyPr>
          <a:lstStyle/>
          <a:p>
            <a:r>
              <a:rPr lang="ru-RU" dirty="0"/>
              <a:t>Теплый склад готовой продукции (металлоконструкций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495" b="495"/>
          <a:stretch>
            <a:fillRect/>
          </a:stretch>
        </p:blipFill>
        <p:spPr>
          <a:xfrm>
            <a:off x="1760332" y="981076"/>
            <a:ext cx="6926468" cy="411733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63713" y="5112403"/>
            <a:ext cx="6923087" cy="127438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Площадь </a:t>
            </a:r>
            <a:r>
              <a:rPr lang="ru-RU" sz="1200" dirty="0"/>
              <a:t>застройки – </a:t>
            </a:r>
            <a:r>
              <a:rPr lang="ru-RU" sz="1200" dirty="0" smtClean="0"/>
              <a:t>4111,56 м2 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Общая площадь здания – 4 220,64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– 1 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Сейсмичность 5 баллов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II</a:t>
            </a:r>
            <a:r>
              <a:rPr lang="ru-RU" sz="1200" dirty="0" smtClean="0"/>
              <a:t> В Климатический подрайон</a:t>
            </a:r>
            <a:r>
              <a:rPr lang="ru-RU" sz="1200" dirty="0"/>
              <a:t/>
            </a:r>
            <a:br>
              <a:rPr lang="ru-RU" sz="1200" dirty="0"/>
            </a:b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82582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713" y="414337"/>
            <a:ext cx="6911975" cy="566738"/>
          </a:xfrm>
        </p:spPr>
        <p:txBody>
          <a:bodyPr>
            <a:noAutofit/>
          </a:bodyPr>
          <a:lstStyle/>
          <a:p>
            <a:r>
              <a:rPr lang="ru-RU" dirty="0"/>
              <a:t>Технологический корпус болтовой сборки металлоконструкций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95" b="495"/>
          <a:stretch>
            <a:fillRect/>
          </a:stretch>
        </p:blipFill>
        <p:spPr>
          <a:xfrm>
            <a:off x="1763714" y="981075"/>
            <a:ext cx="6911974" cy="41036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81176" y="5087693"/>
            <a:ext cx="6894512" cy="130202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Площадь </a:t>
            </a:r>
            <a:r>
              <a:rPr lang="ru-RU" sz="1200" dirty="0"/>
              <a:t>застройки – </a:t>
            </a:r>
            <a:r>
              <a:rPr lang="ru-RU" sz="1200" dirty="0" smtClean="0"/>
              <a:t>10 491 м2 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Общая площадь здания – 10 577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– 1 </a:t>
            </a:r>
          </a:p>
          <a:p>
            <a:pPr>
              <a:spcBef>
                <a:spcPts val="0"/>
              </a:spcBef>
            </a:pPr>
            <a:r>
              <a:rPr lang="ru-RU" sz="1200" dirty="0"/>
              <a:t>Сейсмичность 5 баллов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II</a:t>
            </a:r>
            <a:r>
              <a:rPr lang="ru-RU" sz="1200" dirty="0"/>
              <a:t> В Климатический </a:t>
            </a:r>
            <a:r>
              <a:rPr lang="ru-RU" sz="1200" dirty="0" smtClean="0"/>
              <a:t>подрайон</a:t>
            </a:r>
            <a:r>
              <a:rPr lang="ru-RU" sz="1200" dirty="0"/>
              <a:t/>
            </a:r>
            <a:br>
              <a:rPr lang="ru-RU" sz="1200" dirty="0"/>
            </a:b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6435856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763713" y="414337"/>
            <a:ext cx="6894512" cy="566738"/>
          </a:xfrm>
        </p:spPr>
        <p:txBody>
          <a:bodyPr/>
          <a:lstStyle/>
          <a:p>
            <a:pPr algn="ctr"/>
            <a:r>
              <a:rPr lang="ru-RU" dirty="0" smtClean="0"/>
              <a:t>Административный корпус</a:t>
            </a:r>
            <a:endParaRPr lang="ru-RU" dirty="0"/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9" b="8699"/>
          <a:stretch>
            <a:fillRect/>
          </a:stretch>
        </p:blipFill>
        <p:spPr>
          <a:xfrm>
            <a:off x="1763714" y="991035"/>
            <a:ext cx="6929900" cy="4093727"/>
          </a:xfrm>
          <a:ln w="3175">
            <a:solidFill>
              <a:schemeClr val="tx1"/>
            </a:solidFill>
          </a:ln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1783163" y="5084763"/>
            <a:ext cx="6894512" cy="149066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en-US" sz="1200" dirty="0" smtClean="0"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>
              <a:spcBef>
                <a:spcPts val="0"/>
              </a:spcBef>
            </a:pPr>
            <a:r>
              <a:rPr lang="ru-RU" sz="1200" dirty="0" smtClean="0">
                <a:ea typeface="Calibri" panose="020F0502020204030204" pitchFamily="34" charset="0"/>
                <a:cs typeface="Nirmala UI" panose="020B0502040204020203" pitchFamily="34" charset="0"/>
              </a:rPr>
              <a:t>Площадь </a:t>
            </a:r>
            <a:r>
              <a:rPr lang="ru-RU" sz="1200" dirty="0">
                <a:ea typeface="Calibri" panose="020F0502020204030204" pitchFamily="34" charset="0"/>
                <a:cs typeface="Nirmala UI" panose="020B0502040204020203" pitchFamily="34" charset="0"/>
              </a:rPr>
              <a:t>застройки – 509,8 м2</a:t>
            </a:r>
          </a:p>
          <a:p>
            <a:pPr>
              <a:spcBef>
                <a:spcPts val="0"/>
              </a:spcBef>
            </a:pPr>
            <a:r>
              <a:rPr lang="ru-RU" sz="1200" dirty="0">
                <a:ea typeface="Calibri" panose="020F0502020204030204" pitchFamily="34" charset="0"/>
                <a:cs typeface="Nirmala UI" panose="020B0502040204020203" pitchFamily="34" charset="0"/>
              </a:rPr>
              <a:t>Общая площадь – 1670 м2</a:t>
            </a:r>
          </a:p>
          <a:p>
            <a:pPr>
              <a:spcBef>
                <a:spcPts val="0"/>
              </a:spcBef>
            </a:pPr>
            <a:r>
              <a:rPr lang="ru-RU" sz="1200" dirty="0">
                <a:ea typeface="Calibri" panose="020F0502020204030204" pitchFamily="34" charset="0"/>
                <a:cs typeface="Nirmala UI" panose="020B0502040204020203" pitchFamily="34" charset="0"/>
              </a:rPr>
              <a:t>Этажность </a:t>
            </a:r>
            <a:r>
              <a:rPr lang="ru-RU" sz="1200" dirty="0" smtClean="0">
                <a:ea typeface="Calibri" panose="020F0502020204030204" pitchFamily="34" charset="0"/>
                <a:cs typeface="Nirmala UI" panose="020B0502040204020203" pitchFamily="34" charset="0"/>
              </a:rPr>
              <a:t>здания – 4</a:t>
            </a:r>
            <a:endParaRPr lang="ru-RU" sz="1200" dirty="0"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>
              <a:spcBef>
                <a:spcPts val="0"/>
              </a:spcBef>
            </a:pPr>
            <a:r>
              <a:rPr lang="ru-RU" sz="1200" dirty="0"/>
              <a:t>Сейсмичность 5 баллов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II</a:t>
            </a:r>
            <a:r>
              <a:rPr lang="ru-RU" sz="1200" dirty="0"/>
              <a:t> В Климатический подрайон</a:t>
            </a:r>
          </a:p>
          <a:p>
            <a:pPr algn="ctr">
              <a:spcBef>
                <a:spcPts val="0"/>
              </a:spcBef>
            </a:pP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58316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1176" y="403225"/>
            <a:ext cx="6894512" cy="566738"/>
          </a:xfrm>
        </p:spPr>
        <p:txBody>
          <a:bodyPr>
            <a:normAutofit/>
          </a:bodyPr>
          <a:lstStyle/>
          <a:p>
            <a:r>
              <a:rPr lang="ru-RU" dirty="0"/>
              <a:t>Многоярусная автостоянка с техническим </a:t>
            </a:r>
            <a:r>
              <a:rPr lang="ru-RU" dirty="0" smtClean="0"/>
              <a:t>центром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406" b="3406"/>
          <a:stretch>
            <a:fillRect/>
          </a:stretch>
        </p:blipFill>
        <p:spPr>
          <a:xfrm>
            <a:off x="1763713" y="981075"/>
            <a:ext cx="6911975" cy="41036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81176" y="5095875"/>
            <a:ext cx="6894512" cy="129091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Площадь застройки – 2382,2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Общая </a:t>
            </a:r>
            <a:r>
              <a:rPr lang="ru-RU" sz="1200" dirty="0"/>
              <a:t>площадь </a:t>
            </a:r>
            <a:r>
              <a:rPr lang="ru-RU" sz="1200" dirty="0" smtClean="0"/>
              <a:t>– 8 630,7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– 4    </a:t>
            </a:r>
          </a:p>
          <a:p>
            <a:pPr>
              <a:spcBef>
                <a:spcPts val="0"/>
              </a:spcBef>
            </a:pPr>
            <a:r>
              <a:rPr lang="ru-RU" sz="1200" dirty="0"/>
              <a:t>Сейсмичность 5 баллов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II</a:t>
            </a:r>
            <a:r>
              <a:rPr lang="ru-RU" sz="1200" dirty="0"/>
              <a:t> В Климатический подрайон</a:t>
            </a:r>
          </a:p>
          <a:p>
            <a:pPr>
              <a:spcBef>
                <a:spcPts val="0"/>
              </a:spcBef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5562293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7794" y="414337"/>
            <a:ext cx="6894512" cy="566738"/>
          </a:xfrm>
        </p:spPr>
        <p:txBody>
          <a:bodyPr/>
          <a:lstStyle/>
          <a:p>
            <a:r>
              <a:rPr lang="ru-RU" dirty="0"/>
              <a:t>Административное здание с автостоянкой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626" b="6626"/>
          <a:stretch>
            <a:fillRect/>
          </a:stretch>
        </p:blipFill>
        <p:spPr>
          <a:xfrm>
            <a:off x="1763712" y="981075"/>
            <a:ext cx="6911975" cy="41036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63713" y="5084763"/>
            <a:ext cx="6911975" cy="130202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Площадь застройки 1 675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Общая площадь здания – 4 763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– 8 </a:t>
            </a:r>
          </a:p>
          <a:p>
            <a:pPr>
              <a:spcBef>
                <a:spcPts val="0"/>
              </a:spcBef>
            </a:pPr>
            <a:r>
              <a:rPr lang="ru-RU" sz="1200" dirty="0"/>
              <a:t>Сейсмичность 5 баллов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II</a:t>
            </a:r>
            <a:r>
              <a:rPr lang="ru-RU" sz="1200" dirty="0"/>
              <a:t> В Климатический подрайон</a:t>
            </a:r>
          </a:p>
          <a:p>
            <a:pPr>
              <a:spcBef>
                <a:spcPts val="0"/>
              </a:spcBef>
            </a:pP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7995595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8079" y="414337"/>
            <a:ext cx="6894512" cy="566738"/>
          </a:xfrm>
        </p:spPr>
        <p:txBody>
          <a:bodyPr/>
          <a:lstStyle/>
          <a:p>
            <a:r>
              <a:rPr lang="ru-RU" dirty="0" smtClean="0"/>
              <a:t>Хоспис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8" b="7268"/>
          <a:stretch>
            <a:fillRect/>
          </a:stretch>
        </p:blipFill>
        <p:spPr>
          <a:xfrm>
            <a:off x="1781176" y="993020"/>
            <a:ext cx="6894512" cy="4091743"/>
          </a:xfrm>
          <a:ln w="3175">
            <a:solidFill>
              <a:schemeClr val="tx1"/>
            </a:solidFill>
          </a:ln>
        </p:spPr>
      </p:pic>
      <p:sp>
        <p:nvSpPr>
          <p:cNvPr id="7" name="Текст 9"/>
          <p:cNvSpPr>
            <a:spLocks noGrp="1"/>
          </p:cNvSpPr>
          <p:nvPr>
            <p:ph type="body" sz="half" idx="2"/>
          </p:nvPr>
        </p:nvSpPr>
        <p:spPr>
          <a:xfrm>
            <a:off x="1781176" y="5084763"/>
            <a:ext cx="6894512" cy="136815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sz="1200" dirty="0" smtClean="0"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>
              <a:spcBef>
                <a:spcPts val="0"/>
              </a:spcBef>
            </a:pPr>
            <a:r>
              <a:rPr lang="ru-RU" sz="1200" dirty="0" smtClean="0">
                <a:ea typeface="Calibri" panose="020F0502020204030204" pitchFamily="34" charset="0"/>
                <a:cs typeface="Nirmala UI" panose="020B0502040204020203" pitchFamily="34" charset="0"/>
              </a:rPr>
              <a:t>Площадь застройки – 1 783,9 м2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ea typeface="Calibri" panose="020F0502020204030204" pitchFamily="34" charset="0"/>
                <a:cs typeface="Nirmala UI" panose="020B0502040204020203" pitchFamily="34" charset="0"/>
              </a:rPr>
              <a:t>Общая площадь – </a:t>
            </a:r>
            <a:r>
              <a:rPr lang="ru-RU" sz="1200" dirty="0" smtClean="0"/>
              <a:t>4 188,91м</a:t>
            </a:r>
            <a:r>
              <a:rPr lang="ru-RU" sz="1200" baseline="30000" dirty="0" smtClean="0"/>
              <a:t>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–  3</a:t>
            </a:r>
            <a:endParaRPr lang="en-US" sz="1200" dirty="0"/>
          </a:p>
          <a:p>
            <a:pPr>
              <a:spcBef>
                <a:spcPts val="0"/>
              </a:spcBef>
            </a:pPr>
            <a:r>
              <a:rPr lang="ru-RU" sz="1200" dirty="0"/>
              <a:t>Сейсмичность 5 баллов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II</a:t>
            </a:r>
            <a:r>
              <a:rPr lang="ru-RU" sz="1200" dirty="0"/>
              <a:t> В Климатический подрайон</a:t>
            </a:r>
          </a:p>
          <a:p>
            <a:pPr>
              <a:spcBef>
                <a:spcPts val="0"/>
              </a:spcBef>
            </a:pP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6291401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99214"/>
            <a:ext cx="6894512" cy="566738"/>
          </a:xfrm>
        </p:spPr>
        <p:txBody>
          <a:bodyPr>
            <a:noAutofit/>
          </a:bodyPr>
          <a:lstStyle/>
          <a:p>
            <a:r>
              <a:rPr lang="ru-RU" dirty="0"/>
              <a:t>Инженерный корпус административно-бытового назначения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81176" y="5084763"/>
            <a:ext cx="6894512" cy="130202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Площадь застройки – 724,6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Общая площадь здания </a:t>
            </a:r>
            <a:r>
              <a:rPr lang="ru-RU" sz="1200" dirty="0"/>
              <a:t>– </a:t>
            </a:r>
            <a:r>
              <a:rPr lang="ru-RU" sz="1200" dirty="0" smtClean="0"/>
              <a:t>2058,8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– 3   </a:t>
            </a:r>
          </a:p>
          <a:p>
            <a:pPr>
              <a:spcBef>
                <a:spcPts val="0"/>
              </a:spcBef>
            </a:pPr>
            <a:r>
              <a:rPr lang="ru-RU" sz="1200" dirty="0"/>
              <a:t>Сейсмичность 5 баллов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II</a:t>
            </a:r>
            <a:r>
              <a:rPr lang="ru-RU" sz="1200" dirty="0"/>
              <a:t> В Климатический подрайон</a:t>
            </a:r>
          </a:p>
          <a:p>
            <a:pPr>
              <a:spcBef>
                <a:spcPts val="0"/>
              </a:spcBef>
            </a:pPr>
            <a:endParaRPr lang="ru-RU" sz="1200" dirty="0"/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r="889"/>
          <a:stretch>
            <a:fillRect/>
          </a:stretch>
        </p:blipFill>
        <p:spPr>
          <a:xfrm>
            <a:off x="1763713" y="981075"/>
            <a:ext cx="6923087" cy="4103688"/>
          </a:xfr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2774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713" y="414337"/>
            <a:ext cx="6894512" cy="566738"/>
          </a:xfrm>
        </p:spPr>
        <p:txBody>
          <a:bodyPr>
            <a:noAutofit/>
          </a:bodyPr>
          <a:lstStyle/>
          <a:p>
            <a:r>
              <a:rPr lang="ru-RU" dirty="0"/>
              <a:t>Цех сервисного обслуживания и ремонта производственного назначения 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307" b="3307"/>
          <a:stretch>
            <a:fillRect/>
          </a:stretch>
        </p:blipFill>
        <p:spPr>
          <a:xfrm>
            <a:off x="1763713" y="1010739"/>
            <a:ext cx="6919125" cy="407444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88326" y="5085184"/>
            <a:ext cx="6894512" cy="130202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Площадь </a:t>
            </a:r>
            <a:r>
              <a:rPr lang="ru-RU" sz="1200" dirty="0"/>
              <a:t>застройки – </a:t>
            </a:r>
            <a:r>
              <a:rPr lang="ru-RU" sz="1200" dirty="0" smtClean="0"/>
              <a:t>733,4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Общая площадь здания – 1 322,2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- 1</a:t>
            </a:r>
          </a:p>
          <a:p>
            <a:pPr>
              <a:spcBef>
                <a:spcPts val="0"/>
              </a:spcBef>
            </a:pPr>
            <a:r>
              <a:rPr lang="ru-RU" sz="1200" dirty="0"/>
              <a:t>Сейсмичность 5 баллов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II</a:t>
            </a:r>
            <a:r>
              <a:rPr lang="ru-RU" sz="1200" dirty="0"/>
              <a:t> В Климатический подрайон</a:t>
            </a:r>
          </a:p>
        </p:txBody>
      </p:sp>
    </p:spTree>
    <p:extLst>
      <p:ext uri="{BB962C8B-B14F-4D97-AF65-F5344CB8AC3E}">
        <p14:creationId xmlns:p14="http://schemas.microsoft.com/office/powerpoint/2010/main" val="27964513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0147" y="403889"/>
            <a:ext cx="6894512" cy="566738"/>
          </a:xfrm>
        </p:spPr>
        <p:txBody>
          <a:bodyPr/>
          <a:lstStyle/>
          <a:p>
            <a:r>
              <a:rPr lang="ru-RU" dirty="0" smtClean="0"/>
              <a:t>Складской комплекс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605" r="5605"/>
          <a:stretch>
            <a:fillRect/>
          </a:stretch>
        </p:blipFill>
        <p:spPr>
          <a:xfrm>
            <a:off x="1791259" y="983334"/>
            <a:ext cx="6893400" cy="410142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60916" y="5097470"/>
            <a:ext cx="6914772" cy="130202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Площадь </a:t>
            </a:r>
            <a:r>
              <a:rPr lang="ru-RU" sz="1200" dirty="0"/>
              <a:t>застройки – </a:t>
            </a:r>
            <a:r>
              <a:rPr lang="ru-RU" sz="1200" dirty="0" smtClean="0"/>
              <a:t>4619,77м2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Общая площадь здания – 6 381,14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– 1  </a:t>
            </a:r>
          </a:p>
          <a:p>
            <a:pPr>
              <a:spcBef>
                <a:spcPts val="0"/>
              </a:spcBef>
            </a:pPr>
            <a:r>
              <a:rPr lang="ru-RU" sz="1200" dirty="0"/>
              <a:t>Сейсмичность </a:t>
            </a:r>
            <a:r>
              <a:rPr lang="ru-RU" sz="1200" dirty="0" smtClean="0"/>
              <a:t>не более 6 </a:t>
            </a:r>
            <a:r>
              <a:rPr lang="ru-RU" sz="1200" dirty="0"/>
              <a:t>баллов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II</a:t>
            </a:r>
            <a:r>
              <a:rPr lang="ru-RU" sz="1200" dirty="0" smtClean="0"/>
              <a:t>Б климатический район</a:t>
            </a:r>
          </a:p>
          <a:p>
            <a:pPr>
              <a:spcBef>
                <a:spcPts val="0"/>
              </a:spcBef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09818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713" y="414337"/>
            <a:ext cx="6917688" cy="566738"/>
          </a:xfrm>
        </p:spPr>
        <p:txBody>
          <a:bodyPr>
            <a:noAutofit/>
          </a:bodyPr>
          <a:lstStyle/>
          <a:p>
            <a:r>
              <a:rPr lang="ru-RU" dirty="0"/>
              <a:t>Многоэтажные жилые дома </a:t>
            </a:r>
            <a:r>
              <a:rPr lang="ru-RU" dirty="0" smtClean="0"/>
              <a:t>со </a:t>
            </a:r>
            <a:r>
              <a:rPr lang="ru-RU" dirty="0"/>
              <a:t>встроенно-пристроенными помещениями общественного назначения  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81" b="1681"/>
          <a:stretch>
            <a:fillRect/>
          </a:stretch>
        </p:blipFill>
        <p:spPr>
          <a:xfrm>
            <a:off x="1763713" y="997492"/>
            <a:ext cx="6894112" cy="409567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57999" y="5084763"/>
            <a:ext cx="6917687" cy="151216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Площадь </a:t>
            </a:r>
            <a:r>
              <a:rPr lang="ru-RU" sz="1200" dirty="0"/>
              <a:t>застройки – </a:t>
            </a:r>
            <a:r>
              <a:rPr lang="ru-RU" sz="1200" dirty="0" smtClean="0"/>
              <a:t>1 564,7 м2 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Общая площадь здания 3 370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– 7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Количество квартир 59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Сейсмичность 7 баллов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III </a:t>
            </a:r>
            <a:r>
              <a:rPr lang="ru-RU" sz="1200" dirty="0"/>
              <a:t>Б Климатический </a:t>
            </a:r>
            <a:r>
              <a:rPr lang="ru-RU" sz="1200" dirty="0" smtClean="0"/>
              <a:t>подрайон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4081611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63712" y="5085184"/>
            <a:ext cx="6911976" cy="1152128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en-US" sz="1200" b="0" cap="none" dirty="0" smtClean="0">
                <a:solidFill>
                  <a:prstClr val="black"/>
                </a:solidFill>
              </a:rPr>
              <a:t/>
            </a:r>
            <a:br>
              <a:rPr lang="en-US" sz="1200" b="0" cap="none" dirty="0" smtClean="0">
                <a:solidFill>
                  <a:prstClr val="black"/>
                </a:solidFill>
              </a:rPr>
            </a:br>
            <a:r>
              <a:rPr lang="ru-RU" sz="1200" b="0" cap="none" dirty="0" smtClean="0">
                <a:solidFill>
                  <a:prstClr val="black"/>
                </a:solidFill>
              </a:rPr>
              <a:t>Площадь </a:t>
            </a:r>
            <a:r>
              <a:rPr lang="ru-RU" sz="1200" b="0" cap="none" dirty="0">
                <a:solidFill>
                  <a:prstClr val="black"/>
                </a:solidFill>
              </a:rPr>
              <a:t>застройки – </a:t>
            </a:r>
            <a:r>
              <a:rPr lang="ru-RU" sz="1200" b="0" cap="none" dirty="0" smtClean="0">
                <a:solidFill>
                  <a:prstClr val="black"/>
                </a:solidFill>
              </a:rPr>
              <a:t>324м2</a:t>
            </a:r>
            <a:r>
              <a:rPr lang="ru-RU" sz="1200" b="0" cap="none" dirty="0">
                <a:solidFill>
                  <a:prstClr val="black"/>
                </a:solidFill>
              </a:rPr>
              <a:t/>
            </a:r>
            <a:br>
              <a:rPr lang="ru-RU" sz="1200" b="0" cap="none" dirty="0">
                <a:solidFill>
                  <a:prstClr val="black"/>
                </a:solidFill>
              </a:rPr>
            </a:br>
            <a:r>
              <a:rPr lang="ru-RU" sz="1200" b="0" cap="none" dirty="0" smtClean="0">
                <a:solidFill>
                  <a:prstClr val="black"/>
                </a:solidFill>
              </a:rPr>
              <a:t>Общая </a:t>
            </a:r>
            <a:r>
              <a:rPr lang="ru-RU" sz="1200" b="0" cap="none" dirty="0">
                <a:solidFill>
                  <a:prstClr val="black"/>
                </a:solidFill>
              </a:rPr>
              <a:t>площадь </a:t>
            </a:r>
            <a:r>
              <a:rPr lang="ru-RU" sz="1200" b="0" cap="none" dirty="0" smtClean="0">
                <a:solidFill>
                  <a:prstClr val="black"/>
                </a:solidFill>
              </a:rPr>
              <a:t>здания– 789,5м2</a:t>
            </a:r>
            <a:br>
              <a:rPr lang="ru-RU" sz="1200" b="0" cap="none" dirty="0" smtClean="0">
                <a:solidFill>
                  <a:prstClr val="black"/>
                </a:solidFill>
              </a:rPr>
            </a:br>
            <a:r>
              <a:rPr lang="ru-RU" sz="1200" b="0" cap="none" dirty="0" smtClean="0">
                <a:solidFill>
                  <a:prstClr val="black"/>
                </a:solidFill>
              </a:rPr>
              <a:t>Этажность здания – 3</a:t>
            </a:r>
            <a:br>
              <a:rPr lang="ru-RU" sz="1200" b="0" cap="none" dirty="0" smtClean="0">
                <a:solidFill>
                  <a:prstClr val="black"/>
                </a:solidFill>
              </a:rPr>
            </a:br>
            <a:r>
              <a:rPr lang="ru-RU" sz="1200" b="0" cap="none" dirty="0" smtClean="0">
                <a:solidFill>
                  <a:prstClr val="black"/>
                </a:solidFill>
              </a:rPr>
              <a:t>Сейсмичность не более 7</a:t>
            </a:r>
            <a:br>
              <a:rPr lang="ru-RU" sz="1200" b="0" cap="none" dirty="0" smtClean="0">
                <a:solidFill>
                  <a:prstClr val="black"/>
                </a:solidFill>
              </a:rPr>
            </a:br>
            <a:r>
              <a:rPr lang="en-US" sz="1200" b="0" cap="none" dirty="0" smtClean="0">
                <a:solidFill>
                  <a:prstClr val="black"/>
                </a:solidFill>
              </a:rPr>
              <a:t>III </a:t>
            </a:r>
            <a:r>
              <a:rPr lang="ru-RU" sz="1200" b="0" cap="none" dirty="0" smtClean="0">
                <a:solidFill>
                  <a:prstClr val="black"/>
                </a:solidFill>
              </a:rPr>
              <a:t>А Климатический подрайон</a:t>
            </a:r>
            <a:endParaRPr lang="ru-RU" sz="1200" b="0" cap="none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3712" y="580965"/>
            <a:ext cx="6911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Бытовой комплекс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713" y="998092"/>
            <a:ext cx="6911975" cy="408667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97513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73114" y="580965"/>
            <a:ext cx="690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Автосалон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73115" y="5084763"/>
            <a:ext cx="6902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 smtClean="0"/>
          </a:p>
          <a:p>
            <a:pPr algn="ctr"/>
            <a:r>
              <a:rPr lang="ru-RU" sz="1200" dirty="0" smtClean="0"/>
              <a:t>Общая площадь здания – 2 102,1 м2</a:t>
            </a:r>
          </a:p>
          <a:p>
            <a:pPr algn="ctr"/>
            <a:r>
              <a:rPr lang="ru-RU" sz="1200" dirty="0" smtClean="0"/>
              <a:t>Площадь застройки – 1 780 м2</a:t>
            </a:r>
          </a:p>
          <a:p>
            <a:pPr algn="ctr"/>
            <a:r>
              <a:rPr lang="ru-RU" sz="1200" dirty="0" smtClean="0"/>
              <a:t>Этажность 1-2</a:t>
            </a:r>
          </a:p>
          <a:p>
            <a:pPr algn="ctr"/>
            <a:r>
              <a:rPr lang="ru-RU" sz="1200" dirty="0" smtClean="0"/>
              <a:t>Сейсмичность менее 6 баллов</a:t>
            </a:r>
          </a:p>
          <a:p>
            <a:pPr algn="ctr"/>
            <a:r>
              <a:rPr lang="en-US" sz="1200" dirty="0" smtClean="0"/>
              <a:t>II</a:t>
            </a:r>
            <a:r>
              <a:rPr lang="ru-RU" sz="1200" dirty="0" smtClean="0"/>
              <a:t> В Климатический подрайон</a:t>
            </a:r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115" y="1008191"/>
            <a:ext cx="6902573" cy="407657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9597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4120" y="580965"/>
            <a:ext cx="662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Кафе. Музыкальный магазин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3712" y="5084763"/>
            <a:ext cx="6911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 smtClean="0"/>
          </a:p>
          <a:p>
            <a:pPr algn="ctr"/>
            <a:r>
              <a:rPr lang="ru-RU" sz="1200" dirty="0" smtClean="0"/>
              <a:t>Общая площадь здания – 5221,40 м2</a:t>
            </a:r>
          </a:p>
          <a:p>
            <a:pPr algn="ctr"/>
            <a:r>
              <a:rPr lang="ru-RU" sz="1200" dirty="0" smtClean="0"/>
              <a:t>Площадь застройки – 1 344 м2</a:t>
            </a:r>
          </a:p>
          <a:p>
            <a:pPr algn="ctr"/>
            <a:r>
              <a:rPr lang="ru-RU" sz="1200" dirty="0" smtClean="0"/>
              <a:t>Этажность 3</a:t>
            </a:r>
          </a:p>
          <a:p>
            <a:pPr algn="ctr"/>
            <a:r>
              <a:rPr lang="ru-RU" sz="1200" dirty="0" smtClean="0"/>
              <a:t>Сейсмичность 6 баллов</a:t>
            </a:r>
          </a:p>
          <a:p>
            <a:pPr algn="ctr"/>
            <a:r>
              <a:rPr lang="en-US" sz="1200" dirty="0" smtClean="0"/>
              <a:t>I</a:t>
            </a:r>
            <a:r>
              <a:rPr lang="ru-RU" sz="1200" dirty="0" smtClean="0"/>
              <a:t> В Климатический подрайон</a:t>
            </a:r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14" y="998631"/>
            <a:ext cx="6911974" cy="406857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632261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714" y="981076"/>
            <a:ext cx="6911973" cy="41036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051720" y="260648"/>
            <a:ext cx="62646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Здание предприятия </a:t>
            </a:r>
            <a:r>
              <a:rPr lang="ru-RU" sz="2000" b="1" dirty="0"/>
              <a:t>оптовой, мелкооптовой и розничной торговли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1852" y="5084763"/>
            <a:ext cx="6883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 smtClean="0"/>
          </a:p>
          <a:p>
            <a:pPr algn="ctr"/>
            <a:r>
              <a:rPr lang="ru-RU" sz="1200" dirty="0" smtClean="0"/>
              <a:t>Общая площадь здания – 37 </a:t>
            </a:r>
            <a:r>
              <a:rPr lang="ru-RU" sz="1200" dirty="0"/>
              <a:t>926,75 </a:t>
            </a:r>
            <a:r>
              <a:rPr lang="ru-RU" sz="1200" dirty="0" smtClean="0"/>
              <a:t>м2</a:t>
            </a:r>
          </a:p>
          <a:p>
            <a:pPr algn="ctr"/>
            <a:r>
              <a:rPr lang="ru-RU" sz="1200" dirty="0" smtClean="0"/>
              <a:t>Площадь застройки – 9 </a:t>
            </a:r>
            <a:r>
              <a:rPr lang="ru-RU" sz="1200" dirty="0"/>
              <a:t>863,65 м2</a:t>
            </a:r>
            <a:endParaRPr lang="ru-RU" sz="1200" dirty="0" smtClean="0"/>
          </a:p>
          <a:p>
            <a:pPr algn="ctr"/>
            <a:r>
              <a:rPr lang="ru-RU" sz="1200" dirty="0" smtClean="0"/>
              <a:t>Этажность 1-2</a:t>
            </a:r>
          </a:p>
          <a:p>
            <a:pPr algn="ctr"/>
            <a:r>
              <a:rPr lang="ru-RU" sz="1200" dirty="0" smtClean="0"/>
              <a:t>Сейсмичность 6 баллов</a:t>
            </a:r>
          </a:p>
          <a:p>
            <a:pPr algn="ctr"/>
            <a:r>
              <a:rPr lang="en-US" sz="1200" dirty="0" smtClean="0"/>
              <a:t>II</a:t>
            </a:r>
            <a:r>
              <a:rPr lang="ru-RU" sz="1200" dirty="0" smtClean="0"/>
              <a:t> В Климатический подрайон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0734923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53546" y="582910"/>
            <a:ext cx="69221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Кафе-Магазин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3712" y="5084763"/>
            <a:ext cx="6911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 smtClean="0"/>
          </a:p>
          <a:p>
            <a:pPr algn="ctr"/>
            <a:r>
              <a:rPr lang="ru-RU" sz="1200" dirty="0" smtClean="0"/>
              <a:t>Общая площадь здания – 1 504,2 м2</a:t>
            </a:r>
          </a:p>
          <a:p>
            <a:pPr algn="ctr"/>
            <a:r>
              <a:rPr lang="ru-RU" sz="1200" dirty="0" smtClean="0"/>
              <a:t>Площадь застройки – 734,2 м2</a:t>
            </a:r>
          </a:p>
          <a:p>
            <a:pPr algn="ctr"/>
            <a:r>
              <a:rPr lang="ru-RU" sz="1200" dirty="0" smtClean="0"/>
              <a:t>Этажность 3</a:t>
            </a:r>
          </a:p>
          <a:p>
            <a:pPr algn="ctr"/>
            <a:r>
              <a:rPr lang="ru-RU" sz="1200" dirty="0" smtClean="0"/>
              <a:t>Сейсмичность 8 баллов</a:t>
            </a:r>
          </a:p>
          <a:p>
            <a:pPr algn="ctr"/>
            <a:r>
              <a:rPr lang="en-US" sz="1200" dirty="0" smtClean="0"/>
              <a:t>II</a:t>
            </a:r>
            <a:r>
              <a:rPr lang="ru-RU" sz="1200" dirty="0" smtClean="0"/>
              <a:t> Г Климатический подрайон</a:t>
            </a:r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13" y="983019"/>
            <a:ext cx="6911975" cy="410174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207340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688" y="580965"/>
            <a:ext cx="691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Мини-магазин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63688" y="5109532"/>
            <a:ext cx="691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 smtClean="0"/>
          </a:p>
          <a:p>
            <a:pPr algn="ctr"/>
            <a:r>
              <a:rPr lang="ru-RU" sz="1200" dirty="0" smtClean="0"/>
              <a:t>Общая площадь здания – 1 799 м2</a:t>
            </a:r>
          </a:p>
          <a:p>
            <a:pPr algn="ctr"/>
            <a:r>
              <a:rPr lang="ru-RU" sz="1200" dirty="0" smtClean="0"/>
              <a:t>Площадь застройки – 573 м2</a:t>
            </a:r>
          </a:p>
          <a:p>
            <a:pPr algn="ctr"/>
            <a:r>
              <a:rPr lang="ru-RU" sz="1200" dirty="0" smtClean="0"/>
              <a:t>Этажность 4</a:t>
            </a:r>
          </a:p>
          <a:p>
            <a:pPr algn="ctr"/>
            <a:r>
              <a:rPr lang="ru-RU" sz="1200" dirty="0" smtClean="0"/>
              <a:t>Сейсмичность 6 баллов</a:t>
            </a:r>
          </a:p>
          <a:p>
            <a:pPr algn="ctr"/>
            <a:r>
              <a:rPr lang="en-US" sz="1200" dirty="0" smtClean="0"/>
              <a:t>I</a:t>
            </a:r>
            <a:r>
              <a:rPr lang="ru-RU" sz="1200" dirty="0" smtClean="0"/>
              <a:t> В Климатический подрайон</a:t>
            </a:r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13" y="981075"/>
            <a:ext cx="6911975" cy="41036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854500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38" y="1628800"/>
            <a:ext cx="7638095" cy="1819048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694687" y="404664"/>
            <a:ext cx="691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Мини-магазин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94686" y="4077072"/>
            <a:ext cx="691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 smtClean="0"/>
          </a:p>
          <a:p>
            <a:pPr algn="ctr"/>
            <a:r>
              <a:rPr lang="ru-RU" sz="1200" dirty="0" smtClean="0"/>
              <a:t>Общая площадь здания – 3 244,86 м2</a:t>
            </a:r>
          </a:p>
          <a:p>
            <a:pPr algn="ctr"/>
            <a:r>
              <a:rPr lang="ru-RU" sz="1200" dirty="0" smtClean="0"/>
              <a:t>Площадь застройки – </a:t>
            </a:r>
            <a:r>
              <a:rPr lang="ru-RU" sz="1200" dirty="0"/>
              <a:t>2 420,82 </a:t>
            </a:r>
            <a:r>
              <a:rPr lang="ru-RU" sz="1200" dirty="0" smtClean="0"/>
              <a:t>м2</a:t>
            </a:r>
          </a:p>
          <a:p>
            <a:pPr algn="ctr"/>
            <a:r>
              <a:rPr lang="ru-RU" sz="1200" dirty="0" smtClean="0"/>
              <a:t>Этажность 1</a:t>
            </a:r>
          </a:p>
          <a:p>
            <a:pPr algn="ctr"/>
            <a:r>
              <a:rPr lang="ru-RU" sz="1200" dirty="0" smtClean="0"/>
              <a:t>Сейсмичность 6 баллов</a:t>
            </a:r>
          </a:p>
          <a:p>
            <a:pPr algn="ctr"/>
            <a:r>
              <a:rPr lang="en-US" sz="1200" dirty="0" smtClean="0"/>
              <a:t>II</a:t>
            </a:r>
            <a:r>
              <a:rPr lang="ru-RU" sz="1200" dirty="0" smtClean="0"/>
              <a:t> В Климатический подрайон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6883284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94687" y="404664"/>
            <a:ext cx="691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Административно-офисное здание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4687" y="5479390"/>
            <a:ext cx="691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 smtClean="0"/>
          </a:p>
          <a:p>
            <a:pPr algn="ctr"/>
            <a:r>
              <a:rPr lang="ru-RU" sz="1200" dirty="0" smtClean="0"/>
              <a:t>Площадь застройки – 497,29 м2</a:t>
            </a:r>
          </a:p>
          <a:p>
            <a:pPr algn="ctr"/>
            <a:r>
              <a:rPr lang="ru-RU" sz="1200" dirty="0" smtClean="0"/>
              <a:t>Этажность 3</a:t>
            </a:r>
          </a:p>
          <a:p>
            <a:pPr algn="ctr"/>
            <a:r>
              <a:rPr lang="ru-RU" sz="1200" dirty="0" smtClean="0"/>
              <a:t>Сейсмичность 6 баллов</a:t>
            </a:r>
          </a:p>
          <a:p>
            <a:pPr algn="ctr"/>
            <a:r>
              <a:rPr lang="en-US" sz="1200" dirty="0" smtClean="0"/>
              <a:t>II</a:t>
            </a:r>
            <a:r>
              <a:rPr lang="ru-RU" sz="1200" dirty="0" smtClean="0"/>
              <a:t> В Климатический подрайон</a:t>
            </a:r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572" y="980728"/>
            <a:ext cx="724001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131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24744"/>
            <a:ext cx="6883063" cy="38007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94687" y="404664"/>
            <a:ext cx="691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Производственная база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94687" y="5479390"/>
            <a:ext cx="691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 Площадь застройки – 2359,7 м</a:t>
            </a:r>
            <a:r>
              <a:rPr lang="ru-RU" sz="1200" baseline="30000" dirty="0" smtClean="0"/>
              <a:t>2</a:t>
            </a:r>
          </a:p>
          <a:p>
            <a:pPr algn="ctr"/>
            <a:r>
              <a:rPr lang="ru-RU" sz="1200" dirty="0"/>
              <a:t>Количество зданий – 3</a:t>
            </a:r>
          </a:p>
          <a:p>
            <a:pPr algn="ctr"/>
            <a:r>
              <a:rPr lang="ru-RU" sz="1200" dirty="0" smtClean="0"/>
              <a:t>Сейсмичность </a:t>
            </a:r>
            <a:r>
              <a:rPr lang="ru-RU" sz="1200" dirty="0"/>
              <a:t>7</a:t>
            </a:r>
            <a:r>
              <a:rPr lang="ru-RU" sz="1200" dirty="0" smtClean="0"/>
              <a:t> баллов</a:t>
            </a:r>
          </a:p>
          <a:p>
            <a:pPr algn="ctr"/>
            <a:r>
              <a:rPr lang="en-US" sz="1200" dirty="0" smtClean="0"/>
              <a:t>I</a:t>
            </a:r>
            <a:r>
              <a:rPr lang="ru-RU" sz="1200" dirty="0" smtClean="0"/>
              <a:t> В Климатический подрайон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6945059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94687" y="404664"/>
            <a:ext cx="691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Комплекс малоэтажных зданий торгово-общественного  назначения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4687" y="5479390"/>
            <a:ext cx="691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 smtClean="0"/>
          </a:p>
          <a:p>
            <a:pPr algn="ctr"/>
            <a:r>
              <a:rPr lang="ru-RU" sz="1200" dirty="0" smtClean="0"/>
              <a:t>Площадь застройки – </a:t>
            </a:r>
            <a:r>
              <a:rPr lang="ru-RU" sz="1200" dirty="0"/>
              <a:t>2627</a:t>
            </a:r>
            <a:r>
              <a:rPr lang="ru-RU" sz="1200" dirty="0" smtClean="0"/>
              <a:t> м2</a:t>
            </a:r>
          </a:p>
          <a:p>
            <a:pPr algn="ctr"/>
            <a:r>
              <a:rPr lang="ru-RU" sz="1200" dirty="0" smtClean="0"/>
              <a:t>Этажность </a:t>
            </a:r>
            <a:r>
              <a:rPr lang="ru-RU" sz="1200" dirty="0"/>
              <a:t>4</a:t>
            </a:r>
            <a:endParaRPr lang="ru-RU" sz="1200" dirty="0" smtClean="0"/>
          </a:p>
          <a:p>
            <a:pPr algn="ctr"/>
            <a:r>
              <a:rPr lang="ru-RU" sz="1200" dirty="0" smtClean="0"/>
              <a:t>Сейсмичность 8 баллов</a:t>
            </a:r>
          </a:p>
          <a:p>
            <a:pPr algn="ctr"/>
            <a:r>
              <a:rPr lang="en-US" sz="1200" dirty="0" smtClean="0"/>
              <a:t>I</a:t>
            </a:r>
            <a:r>
              <a:rPr lang="ru-RU" sz="1200" dirty="0" smtClean="0"/>
              <a:t> В Климатический подрайон</a:t>
            </a:r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429" y="1196752"/>
            <a:ext cx="7269801" cy="413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31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713" y="391484"/>
            <a:ext cx="6894512" cy="566738"/>
          </a:xfrm>
        </p:spPr>
        <p:txBody>
          <a:bodyPr/>
          <a:lstStyle/>
          <a:p>
            <a:r>
              <a:rPr lang="ru-RU" dirty="0"/>
              <a:t>Многоэтажный жилой дом 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49" b="2149"/>
          <a:stretch>
            <a:fillRect/>
          </a:stretch>
        </p:blipFill>
        <p:spPr>
          <a:xfrm>
            <a:off x="1763713" y="981075"/>
            <a:ext cx="6894512" cy="41148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63713" y="5095875"/>
            <a:ext cx="6911975" cy="148515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Площадь </a:t>
            </a:r>
            <a:r>
              <a:rPr lang="ru-RU" sz="1200" dirty="0"/>
              <a:t>застройки – </a:t>
            </a:r>
            <a:r>
              <a:rPr lang="ru-RU" sz="1200" dirty="0" smtClean="0"/>
              <a:t>741,40м2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Общая площадь здания 12 045,75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– 17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Количество квартир 150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Сейсмичность 7 баллов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III </a:t>
            </a:r>
            <a:r>
              <a:rPr lang="ru-RU" sz="1200" dirty="0"/>
              <a:t>Б Климатический </a:t>
            </a:r>
            <a:r>
              <a:rPr lang="ru-RU" sz="1200" dirty="0" smtClean="0"/>
              <a:t>подрайон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3256095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94687" y="404664"/>
            <a:ext cx="691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2-х уровневая автостоянка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4687" y="5479390"/>
            <a:ext cx="691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 smtClean="0"/>
          </a:p>
          <a:p>
            <a:pPr algn="ctr"/>
            <a:r>
              <a:rPr lang="ru-RU" sz="1200" dirty="0" smtClean="0"/>
              <a:t>Площадь застройки – </a:t>
            </a:r>
            <a:r>
              <a:rPr lang="ru-RU" sz="1200" dirty="0"/>
              <a:t>897</a:t>
            </a:r>
            <a:r>
              <a:rPr lang="ru-RU" sz="1200" dirty="0" smtClean="0"/>
              <a:t> м2</a:t>
            </a:r>
          </a:p>
          <a:p>
            <a:pPr algn="ctr"/>
            <a:r>
              <a:rPr lang="ru-RU" sz="1200" dirty="0" smtClean="0"/>
              <a:t>Этажность 2</a:t>
            </a:r>
          </a:p>
          <a:p>
            <a:pPr algn="ctr"/>
            <a:r>
              <a:rPr lang="ru-RU" sz="1200" dirty="0" smtClean="0"/>
              <a:t>Сейсмичность </a:t>
            </a:r>
            <a:r>
              <a:rPr lang="ru-RU" sz="1200" dirty="0"/>
              <a:t>6</a:t>
            </a:r>
            <a:r>
              <a:rPr lang="ru-RU" sz="1200" dirty="0" smtClean="0"/>
              <a:t> баллов</a:t>
            </a:r>
          </a:p>
          <a:p>
            <a:pPr algn="ctr"/>
            <a:r>
              <a:rPr lang="en-US" sz="1200" dirty="0" smtClean="0"/>
              <a:t>II</a:t>
            </a:r>
            <a:r>
              <a:rPr lang="ru-RU" sz="1200" dirty="0" smtClean="0"/>
              <a:t> В Климатический подрайон</a:t>
            </a:r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58" y="1052736"/>
            <a:ext cx="7211721" cy="405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159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94687" y="404664"/>
            <a:ext cx="691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База </a:t>
            </a:r>
            <a:r>
              <a:rPr lang="ru-RU" sz="2000" b="1" dirty="0"/>
              <a:t>отдыха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4687" y="5479390"/>
            <a:ext cx="691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 smtClean="0"/>
          </a:p>
          <a:p>
            <a:pPr algn="ctr"/>
            <a:r>
              <a:rPr lang="ru-RU" sz="1200" dirty="0" smtClean="0"/>
              <a:t>Площадь застройки – 2 947,5 м2</a:t>
            </a:r>
          </a:p>
          <a:p>
            <a:pPr algn="ctr"/>
            <a:r>
              <a:rPr lang="ru-RU" sz="1200" dirty="0" smtClean="0"/>
              <a:t>Этажность </a:t>
            </a:r>
            <a:r>
              <a:rPr lang="ru-RU" sz="1200" dirty="0"/>
              <a:t>3</a:t>
            </a:r>
            <a:endParaRPr lang="ru-RU" sz="1200" dirty="0" smtClean="0"/>
          </a:p>
          <a:p>
            <a:pPr algn="ctr"/>
            <a:r>
              <a:rPr lang="ru-RU" sz="1200" dirty="0" smtClean="0"/>
              <a:t>Сейсмичность </a:t>
            </a:r>
            <a:r>
              <a:rPr lang="ru-RU" sz="1200" dirty="0"/>
              <a:t>7</a:t>
            </a:r>
            <a:r>
              <a:rPr lang="ru-RU" sz="1200" dirty="0" smtClean="0"/>
              <a:t> баллов</a:t>
            </a:r>
          </a:p>
          <a:p>
            <a:pPr algn="ctr"/>
            <a:r>
              <a:rPr lang="en-US" sz="1200" dirty="0" smtClean="0"/>
              <a:t>I</a:t>
            </a:r>
            <a:r>
              <a:rPr lang="en-US" sz="1200" dirty="0"/>
              <a:t>I</a:t>
            </a:r>
            <a:r>
              <a:rPr lang="en-US" sz="1200" dirty="0" smtClean="0"/>
              <a:t>I</a:t>
            </a:r>
            <a:r>
              <a:rPr lang="ru-RU" sz="1200" dirty="0" smtClean="0"/>
              <a:t> Б Климатический подрайон</a:t>
            </a:r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835" y="980728"/>
            <a:ext cx="6806852" cy="417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671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94687" y="404664"/>
            <a:ext cx="691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Гостиница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4687" y="5479390"/>
            <a:ext cx="691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 smtClean="0"/>
          </a:p>
          <a:p>
            <a:pPr algn="ctr"/>
            <a:r>
              <a:rPr lang="ru-RU" sz="1200" dirty="0" smtClean="0"/>
              <a:t>Площадь застройки – </a:t>
            </a:r>
            <a:r>
              <a:rPr lang="ru-RU" sz="1200" dirty="0"/>
              <a:t>2 </a:t>
            </a:r>
            <a:r>
              <a:rPr lang="ru-RU" sz="1200" dirty="0" smtClean="0"/>
              <a:t>363,5 м</a:t>
            </a:r>
            <a:r>
              <a:rPr lang="ru-RU" sz="1200" baseline="30000" dirty="0" smtClean="0"/>
              <a:t>2</a:t>
            </a:r>
          </a:p>
          <a:p>
            <a:pPr algn="ctr"/>
            <a:r>
              <a:rPr lang="ru-RU" sz="1200" dirty="0" smtClean="0"/>
              <a:t>Этажность 10</a:t>
            </a:r>
          </a:p>
          <a:p>
            <a:pPr algn="ctr"/>
            <a:r>
              <a:rPr lang="ru-RU" sz="1200" dirty="0" smtClean="0"/>
              <a:t>Сейсмичность – </a:t>
            </a:r>
            <a:r>
              <a:rPr lang="ru-RU" sz="1200" b="1" dirty="0" smtClean="0"/>
              <a:t>6 балов</a:t>
            </a:r>
            <a:endParaRPr lang="ru-RU" sz="1200" dirty="0" smtClean="0"/>
          </a:p>
          <a:p>
            <a:pPr algn="ctr"/>
            <a:r>
              <a:rPr lang="en-US" sz="1200" dirty="0" smtClean="0"/>
              <a:t>II</a:t>
            </a:r>
            <a:r>
              <a:rPr lang="ru-RU" sz="1200" dirty="0" smtClean="0"/>
              <a:t> В Климатический подрайон</a:t>
            </a:r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11994"/>
            <a:ext cx="7560840" cy="443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196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94687" y="404664"/>
            <a:ext cx="691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2-х этажный магазин товаров первой необходимости с цокольным этажом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4687" y="5479390"/>
            <a:ext cx="691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 smtClean="0"/>
          </a:p>
          <a:p>
            <a:pPr algn="ctr"/>
            <a:r>
              <a:rPr lang="ru-RU" sz="1200" dirty="0" smtClean="0"/>
              <a:t>Площадь застройки – </a:t>
            </a:r>
            <a:r>
              <a:rPr lang="ru-RU" sz="1200" dirty="0"/>
              <a:t>561,09</a:t>
            </a:r>
            <a:r>
              <a:rPr lang="ru-RU" sz="1200" dirty="0" smtClean="0"/>
              <a:t> м</a:t>
            </a:r>
            <a:r>
              <a:rPr lang="ru-RU" sz="1200" baseline="30000" dirty="0" smtClean="0"/>
              <a:t>2</a:t>
            </a:r>
          </a:p>
          <a:p>
            <a:pPr algn="ctr"/>
            <a:r>
              <a:rPr lang="ru-RU" sz="1200" dirty="0" smtClean="0"/>
              <a:t>Этажность</a:t>
            </a:r>
            <a:r>
              <a:rPr lang="en-US" sz="1200" dirty="0" smtClean="0"/>
              <a:t> - 2</a:t>
            </a:r>
            <a:endParaRPr lang="ru-RU" sz="1200" dirty="0" smtClean="0"/>
          </a:p>
          <a:p>
            <a:pPr algn="ctr"/>
            <a:r>
              <a:rPr lang="ru-RU" sz="1200" dirty="0" smtClean="0"/>
              <a:t>Сейсмичность – </a:t>
            </a:r>
            <a:r>
              <a:rPr lang="ru-RU" sz="1200" b="1" dirty="0" smtClean="0"/>
              <a:t>6 балов</a:t>
            </a:r>
            <a:endParaRPr lang="ru-RU" sz="1200" dirty="0" smtClean="0"/>
          </a:p>
          <a:p>
            <a:pPr algn="ctr"/>
            <a:r>
              <a:rPr lang="en-US" sz="1200" dirty="0" smtClean="0"/>
              <a:t>II</a:t>
            </a:r>
            <a:r>
              <a:rPr lang="ru-RU" sz="1200" dirty="0" smtClean="0"/>
              <a:t> В Климатический подрайон</a:t>
            </a:r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412776"/>
            <a:ext cx="7059023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43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94687" y="404664"/>
            <a:ext cx="691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Гостиница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694687" y="5479390"/>
            <a:ext cx="691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 smtClean="0"/>
          </a:p>
          <a:p>
            <a:pPr algn="ctr"/>
            <a:r>
              <a:rPr lang="ru-RU" sz="1200" dirty="0" smtClean="0"/>
              <a:t>Площадь застройки – </a:t>
            </a:r>
            <a:r>
              <a:rPr lang="en-US" sz="1200" dirty="0"/>
              <a:t> </a:t>
            </a:r>
            <a:r>
              <a:rPr lang="en-US" sz="1200" dirty="0" smtClean="0"/>
              <a:t>422</a:t>
            </a:r>
            <a:r>
              <a:rPr lang="ru-RU" sz="1200" dirty="0" smtClean="0"/>
              <a:t>,0 м</a:t>
            </a:r>
            <a:r>
              <a:rPr lang="ru-RU" sz="1200" baseline="30000" dirty="0" smtClean="0"/>
              <a:t>2</a:t>
            </a:r>
          </a:p>
          <a:p>
            <a:pPr algn="ctr"/>
            <a:r>
              <a:rPr lang="ru-RU" sz="1200" dirty="0" smtClean="0"/>
              <a:t>Этажность</a:t>
            </a:r>
            <a:r>
              <a:rPr lang="en-US" sz="1200" dirty="0" smtClean="0"/>
              <a:t> - </a:t>
            </a:r>
            <a:r>
              <a:rPr lang="ru-RU" sz="1200" dirty="0" smtClean="0"/>
              <a:t>18</a:t>
            </a:r>
          </a:p>
          <a:p>
            <a:pPr algn="ctr"/>
            <a:r>
              <a:rPr lang="ru-RU" sz="1200" dirty="0" smtClean="0"/>
              <a:t>Сейсмичность – </a:t>
            </a:r>
            <a:r>
              <a:rPr lang="ru-RU" sz="1200" b="1" dirty="0" smtClean="0"/>
              <a:t>6 балов</a:t>
            </a:r>
            <a:endParaRPr lang="ru-RU" sz="1200" dirty="0" smtClean="0"/>
          </a:p>
          <a:p>
            <a:pPr algn="ctr"/>
            <a:r>
              <a:rPr lang="en-US" sz="1200" dirty="0" smtClean="0"/>
              <a:t>I</a:t>
            </a:r>
            <a:r>
              <a:rPr lang="ru-RU" sz="1200" dirty="0" smtClean="0"/>
              <a:t> В Климатический подрайон</a:t>
            </a:r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92" y="804774"/>
            <a:ext cx="3228589" cy="481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514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Мальцев\Desktop\Домики на задний фон презентации.wmf"/>
          <p:cNvPicPr>
            <a:picLocks noChangeAspect="1" noChangeArrowheads="1"/>
          </p:cNvPicPr>
          <p:nvPr/>
        </p:nvPicPr>
        <p:blipFill>
          <a:blip r:embed="rId2" cstate="print"/>
          <a:srcRect l="1109" t="51811"/>
          <a:stretch>
            <a:fillRect/>
          </a:stretch>
        </p:blipFill>
        <p:spPr bwMode="auto">
          <a:xfrm>
            <a:off x="1474119" y="4787973"/>
            <a:ext cx="7124237" cy="193276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07704" y="1579520"/>
            <a:ext cx="6336704" cy="3713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71755" algn="just">
              <a:lnSpc>
                <a:spcPct val="115000"/>
              </a:lnSpc>
              <a:spcAft>
                <a:spcPts val="800"/>
              </a:spcAft>
            </a:pPr>
            <a:r>
              <a:rPr lang="ru-RU" sz="2000" b="1" i="1" dirty="0">
                <a:solidFill>
                  <a:srgbClr val="0070C0"/>
                </a:solidFill>
              </a:rPr>
              <a:t> </a:t>
            </a:r>
          </a:p>
          <a:p>
            <a:pPr algn="just">
              <a:lnSpc>
                <a:spcPct val="115000"/>
              </a:lnSpc>
            </a:pPr>
            <a:r>
              <a:rPr lang="ru-RU" sz="2000" b="1" i="1" dirty="0">
                <a:solidFill>
                  <a:srgbClr val="0070C0"/>
                </a:solidFill>
              </a:rPr>
              <a:t>ООО «Строительная Экспертиза» - один из лидеров на рынке экспертных услуг.</a:t>
            </a:r>
          </a:p>
          <a:p>
            <a:pPr algn="just">
              <a:lnSpc>
                <a:spcPct val="115000"/>
              </a:lnSpc>
            </a:pPr>
            <a:r>
              <a:rPr lang="ru-RU" sz="2000" b="1" i="1" dirty="0">
                <a:solidFill>
                  <a:srgbClr val="0070C0"/>
                </a:solidFill>
              </a:rPr>
              <a:t> </a:t>
            </a:r>
          </a:p>
          <a:p>
            <a:pPr algn="just">
              <a:lnSpc>
                <a:spcPct val="115000"/>
              </a:lnSpc>
            </a:pPr>
            <a:r>
              <a:rPr lang="ru-RU" sz="2000" b="1" i="1" dirty="0">
                <a:solidFill>
                  <a:srgbClr val="0070C0"/>
                </a:solidFill>
              </a:rPr>
              <a:t>Опыт и профессионализм, индивидуальный подход и ответственность перед клиентом – принципы работы компании.</a:t>
            </a:r>
          </a:p>
          <a:p>
            <a:pPr algn="just">
              <a:lnSpc>
                <a:spcPct val="115000"/>
              </a:lnSpc>
            </a:pPr>
            <a:r>
              <a:rPr lang="ru-RU" sz="2000" b="1" i="1" dirty="0">
                <a:solidFill>
                  <a:srgbClr val="0070C0"/>
                </a:solidFill>
              </a:rPr>
              <a:t> </a:t>
            </a:r>
          </a:p>
          <a:p>
            <a:pPr algn="just">
              <a:lnSpc>
                <a:spcPct val="115000"/>
              </a:lnSpc>
            </a:pPr>
            <a:r>
              <a:rPr lang="ru-RU" sz="2000" b="1" i="1" dirty="0">
                <a:solidFill>
                  <a:srgbClr val="0070C0"/>
                </a:solidFill>
              </a:rPr>
              <a:t>«Строительная Экспертиза»: вы строите - мы помогаем!</a:t>
            </a:r>
          </a:p>
        </p:txBody>
      </p:sp>
    </p:spTree>
    <p:extLst>
      <p:ext uri="{BB962C8B-B14F-4D97-AF65-F5344CB8AC3E}">
        <p14:creationId xmlns:p14="http://schemas.microsoft.com/office/powerpoint/2010/main" val="149611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467544" y="2603277"/>
            <a:ext cx="436767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prstClr val="white"/>
                </a:solidFill>
              </a:rPr>
              <a:t>Телефон: +7 (495</a:t>
            </a:r>
            <a:r>
              <a:rPr lang="ru-RU" sz="2200" b="1" dirty="0">
                <a:solidFill>
                  <a:prstClr val="white"/>
                </a:solidFill>
              </a:rPr>
              <a:t>) 663 - 55 </a:t>
            </a:r>
            <a:r>
              <a:rPr lang="ru-RU" sz="2200" b="1" dirty="0" smtClean="0">
                <a:solidFill>
                  <a:prstClr val="white"/>
                </a:solidFill>
              </a:rPr>
              <a:t>– 77</a:t>
            </a:r>
          </a:p>
          <a:p>
            <a:r>
              <a:rPr lang="en-US" sz="2200" b="1" dirty="0" smtClean="0">
                <a:solidFill>
                  <a:prstClr val="white"/>
                </a:solidFill>
              </a:rPr>
              <a:t>E-mail</a:t>
            </a:r>
            <a:r>
              <a:rPr lang="ru-RU" sz="2200" b="1" dirty="0" smtClean="0">
                <a:solidFill>
                  <a:prstClr val="white"/>
                </a:solidFill>
              </a:rPr>
              <a:t>: </a:t>
            </a:r>
            <a:r>
              <a:rPr lang="en-US" sz="2200" b="1" dirty="0" smtClean="0">
                <a:solidFill>
                  <a:prstClr val="white"/>
                </a:solidFill>
              </a:rPr>
              <a:t>zakaz@</a:t>
            </a:r>
            <a:r>
              <a:rPr lang="en-US" sz="2200" b="1" dirty="0" smtClean="0">
                <a:solidFill>
                  <a:prstClr val="white"/>
                </a:solidFill>
              </a:rPr>
              <a:t>expertall</a:t>
            </a:r>
            <a:r>
              <a:rPr lang="en-US" sz="2200" b="1" dirty="0" smtClean="0">
                <a:solidFill>
                  <a:prstClr val="white"/>
                </a:solidFill>
              </a:rPr>
              <a:t>.ru</a:t>
            </a:r>
            <a:endParaRPr lang="en-US" sz="2200" b="1" dirty="0" smtClean="0">
              <a:solidFill>
                <a:prstClr val="white"/>
              </a:solidFill>
            </a:endParaRPr>
          </a:p>
          <a:p>
            <a:r>
              <a:rPr lang="ru-RU" sz="2200" b="1" dirty="0" smtClean="0">
                <a:solidFill>
                  <a:prstClr val="white"/>
                </a:solidFill>
              </a:rPr>
              <a:t>Адрес: 129090, Москва,</a:t>
            </a:r>
          </a:p>
          <a:p>
            <a:r>
              <a:rPr lang="ru-RU" sz="2200" b="1" dirty="0" err="1" smtClean="0">
                <a:solidFill>
                  <a:prstClr val="white"/>
                </a:solidFill>
              </a:rPr>
              <a:t>Грохольский</a:t>
            </a:r>
            <a:r>
              <a:rPr lang="ru-RU" sz="2200" b="1" dirty="0" smtClean="0">
                <a:solidFill>
                  <a:prstClr val="white"/>
                </a:solidFill>
              </a:rPr>
              <a:t> переулок, д. 28</a:t>
            </a:r>
          </a:p>
          <a:p>
            <a:r>
              <a:rPr lang="ru-RU" sz="2200" b="1" dirty="0" smtClean="0">
                <a:solidFill>
                  <a:prstClr val="white"/>
                </a:solidFill>
              </a:rPr>
              <a:t>Сайт: </a:t>
            </a:r>
            <a:r>
              <a:rPr lang="ru-RU" sz="2200" b="1" dirty="0" err="1" smtClean="0">
                <a:solidFill>
                  <a:prstClr val="white"/>
                </a:solidFill>
              </a:rPr>
              <a:t>СтроительнаяЭкспертиза.рф</a:t>
            </a:r>
            <a:endParaRPr lang="ru-RU" sz="2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38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1176" y="319129"/>
            <a:ext cx="6894512" cy="566738"/>
          </a:xfrm>
        </p:spPr>
        <p:txBody>
          <a:bodyPr/>
          <a:lstStyle/>
          <a:p>
            <a:r>
              <a:rPr lang="ru-RU" dirty="0"/>
              <a:t>Жилой дом 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146" r="1146"/>
          <a:stretch>
            <a:fillRect/>
          </a:stretch>
        </p:blipFill>
        <p:spPr>
          <a:xfrm>
            <a:off x="1781177" y="981074"/>
            <a:ext cx="6894512" cy="408284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81176" y="5084763"/>
            <a:ext cx="6894512" cy="160647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Площадь застройки – 2 504,82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Общая площадь квартир – 14 315,1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– 12, 15, 18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Количество квартир 226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Сейсмичность 7 баллов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II</a:t>
            </a:r>
            <a:r>
              <a:rPr lang="ru-RU" sz="1200" dirty="0" smtClean="0"/>
              <a:t>Б климатический подрайон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84730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0899" y="413989"/>
            <a:ext cx="6884789" cy="566738"/>
          </a:xfrm>
        </p:spPr>
        <p:txBody>
          <a:bodyPr>
            <a:noAutofit/>
          </a:bodyPr>
          <a:lstStyle/>
          <a:p>
            <a:r>
              <a:rPr lang="ru-RU" dirty="0"/>
              <a:t>5-ти этажный 5-ти секционный жилой дом с подвальным этажом </a:t>
            </a:r>
            <a:r>
              <a:rPr lang="ru-RU" dirty="0" smtClean="0"/>
              <a:t>для помещений </a:t>
            </a:r>
            <a:r>
              <a:rPr lang="ru-RU" dirty="0"/>
              <a:t>общественного назначения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63711" y="5066472"/>
            <a:ext cx="6911975" cy="15841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ru-RU" sz="1200" dirty="0"/>
              <a:t>Площадь застройки –  </a:t>
            </a:r>
            <a:r>
              <a:rPr lang="ru-RU" sz="1200" dirty="0" smtClean="0"/>
              <a:t>1 915,43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Общая площадь здания 9 439,52 м2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Этажность здания – 5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Количество квартир 98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Сейсмичность 5 баллов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II</a:t>
            </a:r>
            <a:r>
              <a:rPr lang="ru-RU" sz="1200" dirty="0" smtClean="0"/>
              <a:t>Б климатический подрайон</a:t>
            </a:r>
            <a:endParaRPr lang="ru-RU" sz="1200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768" b="2768"/>
          <a:stretch>
            <a:fillRect/>
          </a:stretch>
        </p:blipFill>
        <p:spPr>
          <a:xfrm>
            <a:off x="1763712" y="980727"/>
            <a:ext cx="6911975" cy="410403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34785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6643</TotalTime>
  <Words>2011</Words>
  <Application>Microsoft Office PowerPoint</Application>
  <PresentationFormat>Экран (4:3)</PresentationFormat>
  <Paragraphs>512</Paragraphs>
  <Slides>76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80" baseType="lpstr">
      <vt:lpstr>Arial</vt:lpstr>
      <vt:lpstr>Calibri</vt:lpstr>
      <vt:lpstr>Nirmala UI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Жилые дома</vt:lpstr>
      <vt:lpstr>Многоэтажные жилые дома со встроенно-пристроенными помещениями общественного назначения  </vt:lpstr>
      <vt:lpstr>Многоэтажный жилой дом </vt:lpstr>
      <vt:lpstr>Жилой дом </vt:lpstr>
      <vt:lpstr>5-ти этажный 5-ти секционный жилой дом с подвальным этажом для помещений общественного назначения</vt:lpstr>
      <vt:lpstr>Пятиэтажный многоквартирный жилой дом </vt:lpstr>
      <vt:lpstr>Квартал многоэтажных жилых домов c размещением в нижних этажах объектов торгового, бытового и общественного назначения</vt:lpstr>
      <vt:lpstr>Многоквартирный 10-этажный жилой дом</vt:lpstr>
      <vt:lpstr>Многоэтажный 125-квартирный жилой дом с офисными помещениями </vt:lpstr>
      <vt:lpstr>Жилой дом </vt:lpstr>
      <vt:lpstr>Презентация PowerPoint</vt:lpstr>
      <vt:lpstr>Многоквартирный жилой дом с нежилыми помещениями</vt:lpstr>
      <vt:lpstr>Презентация PowerPoint</vt:lpstr>
      <vt:lpstr> Площадь застройки –  2 278 м2 Общая площадь жилых помещений – 12 314,35 м2 Этажность здания 11-12  Количество квартир 220 Сейсмичность менее 6 баллов IIВ климатический подрайон</vt:lpstr>
      <vt:lpstr> Площадь застройки – 1 411,55 м2   Общая площадь здания – 11 065,74 м2 Этажность здания - 5 Количество квартир – 140 Сейсмичность менее 6 баллов II В климатический подрайон</vt:lpstr>
      <vt:lpstr>Презентация PowerPoint</vt:lpstr>
      <vt:lpstr> Площадь застройки –  3 900 м2 Общая площадь здания – 20 741,8 7м2 Этажность здания - 11-12  Количество квартир 370 Сейсмичность менее 6  II В Климатический подрайон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Жилой комплекс</vt:lpstr>
      <vt:lpstr>Презентация PowerPoint</vt:lpstr>
      <vt:lpstr>Нежилое здание </vt:lpstr>
      <vt:lpstr>17-ти этажный многоквартирный жилой дом со встроенными помещениями</vt:lpstr>
      <vt:lpstr>3-х этажный 24-х квартирный жилой дом</vt:lpstr>
      <vt:lpstr>9-ти этажный жилой дом</vt:lpstr>
      <vt:lpstr>Многоэтажный жилой комплекс со встроенными и встроенно-пристроенными нежилыми помещениями общественного назначения, с наземной многоуровневой автостоянкой, с объектами инженерно-технической инфраструктуры</vt:lpstr>
      <vt:lpstr>Среднеэтажная жилая застройка</vt:lpstr>
      <vt:lpstr>Среднеэтажная жилая застройка</vt:lpstr>
      <vt:lpstr>Среднеэтажная жилая застройка</vt:lpstr>
      <vt:lpstr>Среднеэтажная жилая застройка</vt:lpstr>
      <vt:lpstr>Среднеэтажная жилая застройка</vt:lpstr>
      <vt:lpstr>Многоквартирный жилой дом</vt:lpstr>
      <vt:lpstr>Жилой микрорайон</vt:lpstr>
      <vt:lpstr>Жилой комплекс, с автостоянкой</vt:lpstr>
      <vt:lpstr>Многоквартирный жилой дом</vt:lpstr>
      <vt:lpstr>Многоквартирный жилой дом</vt:lpstr>
      <vt:lpstr>Торговый центр</vt:lpstr>
      <vt:lpstr>Торговый комплекс</vt:lpstr>
      <vt:lpstr>Торгово-досуговый центр</vt:lpstr>
      <vt:lpstr>Теплый склад готовой продукции (металлоконструкций)</vt:lpstr>
      <vt:lpstr>Технологический корпус болтовой сборки металлоконструкций</vt:lpstr>
      <vt:lpstr>Административный корпус</vt:lpstr>
      <vt:lpstr>Многоярусная автостоянка с техническим центром</vt:lpstr>
      <vt:lpstr>Административное здание с автостоянкой</vt:lpstr>
      <vt:lpstr>Хоспис</vt:lpstr>
      <vt:lpstr>Инженерный корпус административно-бытового назначения</vt:lpstr>
      <vt:lpstr>Цех сервисного обслуживания и ремонта производственного назначения </vt:lpstr>
      <vt:lpstr>Складской комплекс</vt:lpstr>
      <vt:lpstr> Площадь застройки – 324м2 Общая площадь здания– 789,5м2 Этажность здания – 3 Сейсмичность не более 7 III А Климатический подрайон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Строительная Экспертиза</dc:title>
  <dc:creator>Мальцев</dc:creator>
  <cp:lastModifiedBy>Фиров Денис Леонидович</cp:lastModifiedBy>
  <cp:revision>444</cp:revision>
  <cp:lastPrinted>2014-09-30T09:27:21Z</cp:lastPrinted>
  <dcterms:created xsi:type="dcterms:W3CDTF">2013-04-26T08:41:23Z</dcterms:created>
  <dcterms:modified xsi:type="dcterms:W3CDTF">2021-05-25T08:20:20Z</dcterms:modified>
</cp:coreProperties>
</file>